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E8022BF4-F0BE-44D5-91DF-2AFA0DF49913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Section sans titre" id="{17EB9F09-645D-4217-9374-340031976022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5" autoAdjust="0"/>
    <p:restoredTop sz="94718" autoAdjust="0"/>
  </p:normalViewPr>
  <p:slideViewPr>
    <p:cSldViewPr snapToObjects="1">
      <p:cViewPr>
        <p:scale>
          <a:sx n="100" d="100"/>
          <a:sy n="100" d="100"/>
        </p:scale>
        <p:origin x="-1836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D1ADB-6099-4193-B212-526945003AED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82606-9C64-4794-ABDF-799A4D0204C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0736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F5A68-85BB-46ED-ABDF-8721E5D02A4B}" type="datetimeFigureOut">
              <a:rPr lang="fr-FR" smtClean="0"/>
              <a:pPr/>
              <a:t>26/04/2017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8D480-E1CB-454A-A94F-CD9CBF55ACC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3548" y="1160748"/>
            <a:ext cx="8136708" cy="756084"/>
          </a:xfrm>
        </p:spPr>
        <p:txBody>
          <a:bodyPr>
            <a:noAutofit/>
          </a:bodyPr>
          <a:lstStyle/>
          <a:p>
            <a:pPr marR="88265" indent="449580" algn="ctr">
              <a:spcAft>
                <a:spcPts val="0"/>
              </a:spcAft>
            </a:pPr>
            <a:r>
              <a:rPr lang="fr-FR" sz="3200" b="1" dirty="0" smtClean="0">
                <a:effectLst/>
                <a:latin typeface="Times New Roman"/>
                <a:ea typeface="Times New Roman"/>
              </a:rPr>
              <a:t>TDMOTEUR </a:t>
            </a:r>
            <a:r>
              <a:rPr lang="fr-FR" sz="3200" b="1" dirty="0" smtClean="0">
                <a:latin typeface="Times New Roman"/>
                <a:ea typeface="Times New Roman"/>
              </a:rPr>
              <a:t>ASYNCHRONE TRIPHASE</a:t>
            </a:r>
            <a:r>
              <a:rPr lang="fr-FR" sz="1800" dirty="0">
                <a:effectLst/>
                <a:latin typeface="Times New Roman"/>
                <a:ea typeface="Times New Roman"/>
              </a:rPr>
              <a:t/>
            </a:r>
            <a:br>
              <a:rPr lang="fr-FR" sz="1800" dirty="0">
                <a:effectLst/>
                <a:latin typeface="Times New Roman"/>
                <a:ea typeface="Times New Roman"/>
              </a:rPr>
            </a:br>
            <a:r>
              <a:rPr lang="fr-FR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Résultat de recherche d'images pour &quot;moteur asynchrone triphasé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104" y="2024844"/>
            <a:ext cx="5476875" cy="435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57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5916" y="34320"/>
            <a:ext cx="939231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1°) D’après les indications de la plaque signalétique du moteur asynchrone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triphasé ci-dessous et sachant que le moteur est </a:t>
            </a: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alimenté par un réseau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triphasé 230V/400V 50Hz</a:t>
            </a: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3" name="Imag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08" y="1318255"/>
            <a:ext cx="5184576" cy="333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	</a:t>
            </a:r>
            <a:endParaRPr kumimoji="0" lang="fr-FR" altLang="fr-FR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7524" y="4761148"/>
            <a:ext cx="86409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400" dirty="0">
                <a:latin typeface="Times New Roman"/>
                <a:ea typeface="Times New Roman"/>
              </a:rPr>
              <a:t>1.1) Relever les informations portées sur la plaque signalétique :</a:t>
            </a:r>
          </a:p>
          <a:p>
            <a:pPr>
              <a:spcAft>
                <a:spcPts val="0"/>
              </a:spcAft>
            </a:pPr>
            <a:r>
              <a:rPr lang="fr-FR" sz="2400" dirty="0">
                <a:latin typeface="Times New Roman"/>
                <a:ea typeface="Times New Roman"/>
              </a:rPr>
              <a:t>Puissance utile  	Pu =_________; </a:t>
            </a:r>
          </a:p>
          <a:p>
            <a:pPr>
              <a:spcAft>
                <a:spcPts val="0"/>
              </a:spcAft>
            </a:pPr>
            <a:r>
              <a:rPr lang="fr-FR" sz="2400" dirty="0">
                <a:latin typeface="Times New Roman"/>
                <a:ea typeface="Times New Roman"/>
              </a:rPr>
              <a:t>Vitesse du moteur 	N =_________ ;</a:t>
            </a:r>
          </a:p>
          <a:p>
            <a:pPr>
              <a:spcAft>
                <a:spcPts val="0"/>
              </a:spcAft>
            </a:pPr>
            <a:r>
              <a:rPr lang="fr-FR" sz="2400" dirty="0">
                <a:latin typeface="Times New Roman"/>
                <a:ea typeface="Times New Roman"/>
              </a:rPr>
              <a:t>rendement 		η =_________ ; </a:t>
            </a:r>
          </a:p>
          <a:p>
            <a:pPr>
              <a:spcAft>
                <a:spcPts val="0"/>
              </a:spcAft>
            </a:pPr>
            <a:r>
              <a:rPr lang="fr-FR" sz="2400" dirty="0">
                <a:latin typeface="Times New Roman"/>
                <a:ea typeface="Times New Roman"/>
              </a:rPr>
              <a:t>			cos φ =______ ;</a:t>
            </a:r>
            <a:endParaRPr lang="fr-FR" sz="2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887924" y="5049180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1,8kW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455876" y="5445224"/>
            <a:ext cx="1764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1410tr/mn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779912" y="5805264"/>
            <a:ext cx="972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79%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103948" y="6176920"/>
            <a:ext cx="1116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0,82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40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270" y="260648"/>
            <a:ext cx="88209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1.2)  Calcul du glissement :</a:t>
            </a:r>
            <a:endParaRPr lang="fr-FR" sz="2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fr-FR" sz="2400" dirty="0">
                <a:solidFill>
                  <a:srgbClr val="000000"/>
                </a:solidFill>
                <a:latin typeface="Times New Roman"/>
                <a:ea typeface="Times New Roman"/>
              </a:rPr>
              <a:t>Le moteur est équipé de 2 paires de pôles. Calculer la vitesse de synchronisme Ns ainsi que le glissement g.</a:t>
            </a:r>
            <a:endParaRPr lang="fr-FR" sz="2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fr-FR" sz="24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fr-FR" sz="24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fr-FR" sz="24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fr-FR" sz="2400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fr-FR" sz="2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fr-FR" sz="24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fr-FR" sz="24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fr-FR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1.3</a:t>
            </a:r>
            <a:r>
              <a:rPr lang="fr-FR" sz="2400" dirty="0">
                <a:solidFill>
                  <a:srgbClr val="000000"/>
                </a:solidFill>
                <a:latin typeface="Times New Roman"/>
                <a:ea typeface="Times New Roman"/>
              </a:rPr>
              <a:t>) Calcul de la puissance d’entrée :</a:t>
            </a:r>
            <a:endParaRPr lang="fr-FR" sz="2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fr-FR" sz="2400" dirty="0">
                <a:solidFill>
                  <a:srgbClr val="000000"/>
                </a:solidFill>
                <a:latin typeface="Times New Roman"/>
                <a:ea typeface="Times New Roman"/>
              </a:rPr>
              <a:t>Calculer de deux façons différentes, la puissance Pa absorbée par le moteur :</a:t>
            </a:r>
            <a:endParaRPr lang="fr-FR" sz="2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fr-FR" sz="24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fr-FR" sz="24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fr-FR" sz="24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fr-FR" sz="24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627784" y="1808820"/>
                <a:ext cx="4852610" cy="7189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fr-FR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Ns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8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𝟓𝟎</m:t>
                        </m:r>
                      </m:num>
                      <m:den>
                        <m: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FR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 = 25 tr/s = 1500tr/mn</a:t>
                </a:r>
                <a:endParaRPr lang="fr-FR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1808820"/>
                <a:ext cx="4852610" cy="718979"/>
              </a:xfrm>
              <a:prstGeom prst="rect">
                <a:avLst/>
              </a:prstGeom>
              <a:blipFill rotWithShape="1">
                <a:blip r:embed="rId2"/>
                <a:stretch>
                  <a:fillRect l="-2513" r="-1256" b="-93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39552" y="1700808"/>
                <a:ext cx="1244251" cy="8722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fr-FR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Ns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32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sz="32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𝒇</m:t>
                        </m:r>
                      </m:num>
                      <m:den>
                        <m:r>
                          <a:rPr lang="fr-FR" sz="32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𝒑</m:t>
                        </m:r>
                      </m:den>
                    </m:f>
                  </m:oMath>
                </a14:m>
                <a:endParaRPr lang="fr-FR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700808"/>
                <a:ext cx="1244251" cy="872226"/>
              </a:xfrm>
              <a:prstGeom prst="rect">
                <a:avLst/>
              </a:prstGeom>
              <a:blipFill rotWithShape="1">
                <a:blip r:embed="rId3"/>
                <a:stretch>
                  <a:fillRect l="-78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70971" y="2744924"/>
                <a:ext cx="2460931" cy="723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fr-FR" sz="2800" b="1" dirty="0" smtClean="0">
                    <a:solidFill>
                      <a:srgbClr val="FF0000"/>
                    </a:solidFill>
                    <a:latin typeface="Times" pitchFamily="18" charset="0"/>
                    <a:ea typeface="Times New Roman"/>
                  </a:rPr>
                  <a:t>g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fr-FR" sz="2800" b="1" i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(</m:t>
                        </m:r>
                        <m:r>
                          <a:rPr lang="fr-FR" sz="2800" b="1" i="0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𝐍</m:t>
                        </m:r>
                        <m:r>
                          <a:rPr lang="fr-FR" sz="2800" b="1" i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𝐬</m:t>
                        </m:r>
                        <m:r>
                          <a:rPr lang="fr-FR" sz="2800" b="1" i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 –</m:t>
                        </m:r>
                        <m:r>
                          <a:rPr lang="fr-FR" sz="2800" b="1" i="0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𝐍</m:t>
                        </m:r>
                        <m:r>
                          <a:rPr lang="fr-FR" sz="2800" b="1" i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) </m:t>
                        </m:r>
                      </m:num>
                      <m:den>
                        <m:r>
                          <a:rPr lang="fr-FR" sz="2800" b="1" i="0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𝐍</m:t>
                        </m:r>
                        <m:r>
                          <a:rPr lang="fr-FR" sz="2800" b="1" i="0" baseline="-2500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𝐬</m:t>
                        </m:r>
                      </m:den>
                    </m:f>
                  </m:oMath>
                </a14:m>
                <a:r>
                  <a:rPr lang="fr-FR" sz="2800" b="1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*100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71" y="2744924"/>
                <a:ext cx="2460931" cy="723981"/>
              </a:xfrm>
              <a:prstGeom prst="rect">
                <a:avLst/>
              </a:prstGeom>
              <a:blipFill rotWithShape="1">
                <a:blip r:embed="rId4"/>
                <a:stretch>
                  <a:fillRect l="-3970" r="-3474" b="-92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858269" y="2744924"/>
                <a:ext cx="4112023" cy="723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fr-FR" sz="2800" b="1" dirty="0" smtClean="0">
                    <a:solidFill>
                      <a:srgbClr val="FF0000"/>
                    </a:solidFill>
                    <a:latin typeface="Times" pitchFamily="18" charset="0"/>
                    <a:ea typeface="Times New Roman"/>
                  </a:rPr>
                  <a:t>g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fr-FR" sz="2800" b="1" i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(</m:t>
                        </m:r>
                        <m:r>
                          <a:rPr lang="fr-FR" sz="2800" b="1" i="0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𝟏𝟓𝟎𝟎</m:t>
                        </m:r>
                        <m:r>
                          <a:rPr lang="fr-FR" sz="2800" b="1" i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 –</m:t>
                        </m:r>
                        <m:r>
                          <a:rPr lang="fr-FR" sz="2800" b="1" i="0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𝟏𝟒𝟏𝟎</m:t>
                        </m:r>
                        <m:r>
                          <a:rPr lang="fr-FR" sz="2800" b="1" i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) </m:t>
                        </m:r>
                      </m:num>
                      <m:den>
                        <m:r>
                          <a:rPr lang="fr-FR" sz="2800" b="1" i="0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𝟏𝟓𝟎𝟎</m:t>
                        </m:r>
                      </m:den>
                    </m:f>
                  </m:oMath>
                </a14:m>
                <a:r>
                  <a:rPr lang="fr-FR" sz="2800" b="1" dirty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*</a:t>
                </a:r>
                <a:r>
                  <a:rPr lang="fr-FR" sz="2800" b="1" dirty="0" smtClean="0">
                    <a:solidFill>
                      <a:srgbClr val="FF0000"/>
                    </a:solidFill>
                    <a:effectLst/>
                    <a:latin typeface="Times" pitchFamily="18" charset="0"/>
                    <a:ea typeface="Times New Roman"/>
                  </a:rPr>
                  <a:t>100 = 6%</a:t>
                </a:r>
                <a:endParaRPr lang="fr-FR" sz="2800" b="1" dirty="0">
                  <a:solidFill>
                    <a:srgbClr val="FF0000"/>
                  </a:solidFill>
                  <a:effectLst/>
                  <a:latin typeface="Times" pitchFamily="18" charset="0"/>
                  <a:ea typeface="Times New Roman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269" y="2744924"/>
                <a:ext cx="4112023" cy="723981"/>
              </a:xfrm>
              <a:prstGeom prst="rect">
                <a:avLst/>
              </a:prstGeom>
              <a:blipFill rotWithShape="1">
                <a:blip r:embed="rId5"/>
                <a:stretch>
                  <a:fillRect l="-2671" r="-2522" b="-92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311860" y="4749038"/>
                <a:ext cx="3573607" cy="5637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 = 400*4,3*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8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1" i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e>
                    </m:rad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  <a:r>
                  <a:rPr lang="en-GB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0,82</a:t>
                </a:r>
                <a:endParaRPr lang="fr-FR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860" y="4749038"/>
                <a:ext cx="3573607" cy="563744"/>
              </a:xfrm>
              <a:prstGeom prst="rect">
                <a:avLst/>
              </a:prstGeom>
              <a:blipFill rotWithShape="1">
                <a:blip r:embed="rId6"/>
                <a:stretch>
                  <a:fillRect l="-3407" t="-3226" r="-2215" b="-2903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37270" y="4734677"/>
                <a:ext cx="3051028" cy="5637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 = U*I*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8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1" i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e>
                    </m:rad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*cos</a:t>
                </a:r>
                <a:r>
                  <a:rPr lang="fr-FR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</a:t>
                </a:r>
                <a:endParaRPr lang="fr-FR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70" y="4734677"/>
                <a:ext cx="3051028" cy="563744"/>
              </a:xfrm>
              <a:prstGeom prst="rect">
                <a:avLst/>
              </a:prstGeom>
              <a:blipFill rotWithShape="1">
                <a:blip r:embed="rId7"/>
                <a:stretch>
                  <a:fillRect l="-4200" t="-4348" r="-3000" b="-304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7010227" y="4731551"/>
            <a:ext cx="19559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 =2442W</a:t>
            </a:r>
            <a:endParaRPr lang="fr-F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82227" y="5572864"/>
                <a:ext cx="1353256" cy="7784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2800" b="1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  <a:sym typeface="Symbol"/>
                  </a:rPr>
                  <a:t></a:t>
                </a:r>
                <a:r>
                  <a:rPr lang="fr-FR" sz="2800" b="1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 </a:t>
                </a:r>
                <a:r>
                  <a:rPr lang="fr-FR" sz="2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=</a:t>
                </a:r>
                <a:r>
                  <a:rPr lang="fr-FR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800" b="1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Times New Roman"/>
                            <a:cs typeface="Times New Roman" panose="02020603050405020304" pitchFamily="18" charset="0"/>
                          </a:rPr>
                          <m:t>Pu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800" b="1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Times New Roman"/>
                            <a:cs typeface="Times New Roman" panose="02020603050405020304" pitchFamily="18" charset="0"/>
                          </a:rPr>
                          <m:t>Pa</m:t>
                        </m:r>
                        <m:r>
                          <m:rPr>
                            <m:nor/>
                          </m:rPr>
                          <a:rPr lang="fr-FR" sz="28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Times New Roman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fr-FR" sz="2800" b="1" i="1">
                        <a:solidFill>
                          <a:srgbClr val="FF0000"/>
                        </a:solidFill>
                        <a:latin typeface="Cambria Math"/>
                        <a:sym typeface="Symbol"/>
                      </a:rPr>
                      <m:t> </m:t>
                    </m:r>
                  </m:oMath>
                </a14:m>
                <a:endParaRPr lang="fr-FR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27" y="5572864"/>
                <a:ext cx="1353256" cy="778483"/>
              </a:xfrm>
              <a:prstGeom prst="rect">
                <a:avLst/>
              </a:prstGeom>
              <a:blipFill rotWithShape="1">
                <a:blip r:embed="rId8"/>
                <a:stretch>
                  <a:fillRect l="-9009" b="-781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971635" y="5592653"/>
                <a:ext cx="1441420" cy="8533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2800" b="1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Pa =</a:t>
                </a:r>
                <a:r>
                  <a:rPr lang="fr-FR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  <m:t>Pu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800" b="1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Times New Roman"/>
                            <a:cs typeface="Times New Roman" panose="02020603050405020304" pitchFamily="18" charset="0"/>
                            <a:sym typeface="Symbol"/>
                          </a:rPr>
                          <m:t></m:t>
                        </m:r>
                      </m:den>
                    </m:f>
                    <m:r>
                      <a:rPr lang="fr-FR" sz="2800" b="1" i="1">
                        <a:solidFill>
                          <a:srgbClr val="FF0000"/>
                        </a:solidFill>
                        <a:latin typeface="Cambria Math"/>
                        <a:sym typeface="Symbol"/>
                      </a:rPr>
                      <m:t> </m:t>
                    </m:r>
                  </m:oMath>
                </a14:m>
                <a:endParaRPr lang="fr-FR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635" y="5592653"/>
                <a:ext cx="1441420" cy="853375"/>
              </a:xfrm>
              <a:prstGeom prst="rect">
                <a:avLst/>
              </a:prstGeom>
              <a:blipFill rotWithShape="1">
                <a:blip r:embed="rId9"/>
                <a:stretch>
                  <a:fillRect l="-801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554880" y="5613181"/>
                <a:ext cx="1675460" cy="7703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2800" b="1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Pa =</a:t>
                </a:r>
                <a:r>
                  <a:rPr lang="fr-FR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a:rPr lang="fr-FR" sz="2800" b="1" i="0" smtClean="0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  <m:t>𝟏𝟖𝟎𝟎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800" b="1" i="1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Times New Roman"/>
                            <a:cs typeface="Times New Roman" panose="02020603050405020304" pitchFamily="18" charset="0"/>
                          </a:rPr>
                          <m:t>0,79</m:t>
                        </m:r>
                      </m:den>
                    </m:f>
                    <m:r>
                      <a:rPr lang="fr-FR" sz="2800" b="1" i="1">
                        <a:solidFill>
                          <a:srgbClr val="FF0000"/>
                        </a:solidFill>
                        <a:latin typeface="Cambria Math"/>
                        <a:sym typeface="Symbol"/>
                      </a:rPr>
                      <m:t> </m:t>
                    </m:r>
                  </m:oMath>
                </a14:m>
                <a:endParaRPr lang="fr-FR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4880" y="5613181"/>
                <a:ext cx="1675460" cy="770339"/>
              </a:xfrm>
              <a:prstGeom prst="rect">
                <a:avLst/>
              </a:prstGeom>
              <a:blipFill rotWithShape="1">
                <a:blip r:embed="rId10"/>
                <a:stretch>
                  <a:fillRect l="-6909" b="-158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5445366" y="5603014"/>
            <a:ext cx="2088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Pa = 2278 W</a:t>
            </a:r>
            <a:endParaRPr lang="fr-FR" sz="2800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45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116632"/>
            <a:ext cx="88209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6275" indent="-676275">
              <a:spcAft>
                <a:spcPts val="0"/>
              </a:spcAft>
            </a:pPr>
            <a:r>
              <a:rPr lang="fr-FR" sz="2400" dirty="0">
                <a:latin typeface="Times New Roman"/>
                <a:ea typeface="Times New Roman"/>
              </a:rPr>
              <a:t>1.4) Indiquer le couplage du moteur en justifiant votre réponse.</a:t>
            </a:r>
          </a:p>
          <a:p>
            <a:pPr marL="676275" indent="-676275">
              <a:spcAft>
                <a:spcPts val="0"/>
              </a:spcAft>
            </a:pPr>
            <a:endParaRPr lang="fr-FR" sz="2400" dirty="0" smtClean="0">
              <a:latin typeface="Times New Roman"/>
              <a:ea typeface="Times New Roman"/>
            </a:endParaRPr>
          </a:p>
          <a:p>
            <a:pPr marL="676275" indent="-676275">
              <a:spcAft>
                <a:spcPts val="0"/>
              </a:spcAft>
            </a:pPr>
            <a:endParaRPr lang="fr-FR" sz="2400" dirty="0">
              <a:latin typeface="Times New Roman"/>
              <a:ea typeface="Times New Roman"/>
            </a:endParaRPr>
          </a:p>
          <a:p>
            <a:pPr marL="676275" indent="-676275">
              <a:spcAft>
                <a:spcPts val="0"/>
              </a:spcAft>
            </a:pPr>
            <a:endParaRPr lang="fr-FR" sz="2400" dirty="0" smtClean="0">
              <a:latin typeface="Times New Roman"/>
              <a:ea typeface="Times New Roman"/>
            </a:endParaRPr>
          </a:p>
          <a:p>
            <a:pPr marL="676275" indent="-676275">
              <a:spcAft>
                <a:spcPts val="0"/>
              </a:spcAft>
            </a:pPr>
            <a:endParaRPr lang="fr-FR" sz="2400" dirty="0">
              <a:latin typeface="Times New Roman"/>
              <a:ea typeface="Times New Roman"/>
            </a:endParaRPr>
          </a:p>
          <a:p>
            <a:pPr marL="676275" indent="-676275">
              <a:spcAft>
                <a:spcPts val="0"/>
              </a:spcAft>
            </a:pPr>
            <a:r>
              <a:rPr lang="fr-FR" sz="2400" dirty="0">
                <a:latin typeface="Times New Roman"/>
                <a:ea typeface="Times New Roman"/>
              </a:rPr>
              <a:t> </a:t>
            </a:r>
          </a:p>
          <a:p>
            <a:pPr marL="676275" indent="-676275">
              <a:spcAft>
                <a:spcPts val="0"/>
              </a:spcAft>
            </a:pPr>
            <a:r>
              <a:rPr lang="fr-FR" sz="2400" dirty="0">
                <a:latin typeface="Times New Roman"/>
                <a:ea typeface="Times New Roman"/>
              </a:rPr>
              <a:t>1.5) Calculer le couple nominal du moteur.</a:t>
            </a:r>
          </a:p>
          <a:p>
            <a:pPr>
              <a:spcAft>
                <a:spcPts val="0"/>
              </a:spcAft>
              <a:tabLst>
                <a:tab pos="4635500" algn="l"/>
              </a:tabLst>
            </a:pPr>
            <a:endParaRPr lang="fr-FR" sz="24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fr-FR" sz="24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fr-FR" sz="24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fr-FR" sz="24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fr-FR" sz="2400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fr-FR" sz="2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9253" y="685007"/>
            <a:ext cx="8820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>la tension nominale d’un </a:t>
            </a:r>
            <a:r>
              <a:rPr lang="fr-FR" sz="24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enroulement = 230V (plus petite tension)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5516" y="1232756"/>
            <a:ext cx="8388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lvl="0" algn="ctr"/>
            <a:r>
              <a:rPr lang="fr-FR" sz="24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Couplage étoile Y (chaque </a:t>
            </a:r>
            <a:r>
              <a:rPr lang="fr-FR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>enroulement supporte la tension simple du </a:t>
            </a:r>
            <a:r>
              <a:rPr lang="fr-FR" sz="24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réseau 230V)</a:t>
            </a:r>
            <a:endParaRPr lang="fr-FR" sz="2400" b="1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3195936"/>
            <a:ext cx="18678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800" b="1" i="1" dirty="0">
                <a:solidFill>
                  <a:srgbClr val="FF0000"/>
                </a:solidFill>
                <a:latin typeface="Times" pitchFamily="18" charset="0"/>
              </a:rPr>
              <a:t>Pu = Cu*ω</a:t>
            </a:r>
            <a:endParaRPr lang="fr-FR" sz="2800" b="1" dirty="0">
              <a:solidFill>
                <a:srgbClr val="FF0000"/>
              </a:solidFill>
              <a:latin typeface="Times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707904" y="3065537"/>
                <a:ext cx="1507144" cy="7784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2800" b="1" i="1" dirty="0">
                    <a:solidFill>
                      <a:srgbClr val="FF0000"/>
                    </a:solidFill>
                    <a:latin typeface="Times" pitchFamily="18" charset="0"/>
                  </a:rPr>
                  <a:t>Cu</a:t>
                </a:r>
                <a:r>
                  <a:rPr lang="fr-FR" sz="2800" b="1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 </a:t>
                </a:r>
                <a:r>
                  <a:rPr lang="fr-FR" sz="2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=</a:t>
                </a:r>
                <a:r>
                  <a:rPr lang="fr-FR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800" b="1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Times New Roman"/>
                            <a:cs typeface="Times New Roman" panose="02020603050405020304" pitchFamily="18" charset="0"/>
                          </a:rPr>
                          <m:t>Pu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800" b="1" i="1" dirty="0">
                            <a:solidFill>
                              <a:srgbClr val="FF0000"/>
                            </a:solidFill>
                            <a:latin typeface="Times" pitchFamily="18" charset="0"/>
                          </a:rPr>
                          <m:t>ω</m:t>
                        </m:r>
                        <m:r>
                          <m:rPr>
                            <m:nor/>
                          </m:rPr>
                          <a:rPr lang="fr-FR" sz="2800" b="1" dirty="0">
                            <a:solidFill>
                              <a:srgbClr val="FF0000"/>
                            </a:solidFill>
                            <a:latin typeface="Times" pitchFamily="18" charset="0"/>
                          </a:rPr>
                          <m:t> </m:t>
                        </m:r>
                      </m:den>
                    </m:f>
                    <m:r>
                      <a:rPr lang="fr-FR" sz="2800" b="1" i="1">
                        <a:solidFill>
                          <a:srgbClr val="FF0000"/>
                        </a:solidFill>
                        <a:latin typeface="Cambria Math"/>
                        <a:sym typeface="Symbol"/>
                      </a:rPr>
                      <m:t> </m:t>
                    </m:r>
                  </m:oMath>
                </a14:m>
                <a:endParaRPr lang="fr-FR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3065537"/>
                <a:ext cx="1507144" cy="778483"/>
              </a:xfrm>
              <a:prstGeom prst="rect">
                <a:avLst/>
              </a:prstGeom>
              <a:blipFill rotWithShape="1">
                <a:blip r:embed="rId2"/>
                <a:stretch>
                  <a:fillRect l="-7692" b="-781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940152" y="3032956"/>
                <a:ext cx="2063385" cy="8946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2800" b="1" i="1" dirty="0" smtClean="0">
                    <a:solidFill>
                      <a:srgbClr val="FF0000"/>
                    </a:solidFill>
                    <a:latin typeface="Times" pitchFamily="18" charset="0"/>
                  </a:rPr>
                  <a:t>Cu</a:t>
                </a:r>
                <a:r>
                  <a:rPr lang="fr-FR" sz="2800" b="1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 </a:t>
                </a:r>
                <a:r>
                  <a:rPr lang="fr-FR" sz="2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=</a:t>
                </a:r>
                <a:r>
                  <a:rPr lang="fr-FR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  <m:t>𝟏𝟖𝟎𝟎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800" b="1" i="1" dirty="0" smtClean="0">
                            <a:solidFill>
                              <a:srgbClr val="FF0000"/>
                            </a:solidFill>
                            <a:latin typeface="Cambria Math"/>
                            <a:ea typeface="Times New Roman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l-GR" sz="2800" b="1" i="1" dirty="0" smtClean="0">
                            <a:solidFill>
                              <a:srgbClr val="FF0000"/>
                            </a:solidFill>
                            <a:latin typeface="Cambria Math"/>
                            <a:ea typeface="Times New Roman"/>
                          </a:rPr>
                          <m:t>π</m:t>
                        </m:r>
                        <m:f>
                          <m:fPr>
                            <m:ctrlPr>
                              <a:rPr lang="el-GR" sz="2800" b="1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800" b="1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𝟏𝟒𝟏𝟎</m:t>
                            </m:r>
                          </m:num>
                          <m:den>
                            <m:r>
                              <a:rPr lang="fr-FR" sz="2800" b="1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𝟔𝟎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fr-FR" sz="2800" b="1" dirty="0">
                            <a:solidFill>
                              <a:srgbClr val="FF0000"/>
                            </a:solidFill>
                            <a:latin typeface="Times" pitchFamily="18" charset="0"/>
                          </a:rPr>
                          <m:t> </m:t>
                        </m:r>
                      </m:den>
                    </m:f>
                    <m:r>
                      <a:rPr lang="fr-FR" sz="2800" b="1" i="1">
                        <a:solidFill>
                          <a:srgbClr val="FF0000"/>
                        </a:solidFill>
                        <a:latin typeface="Cambria Math"/>
                        <a:sym typeface="Symbol"/>
                      </a:rPr>
                      <m:t> </m:t>
                    </m:r>
                  </m:oMath>
                </a14:m>
                <a:endParaRPr lang="fr-FR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032956"/>
                <a:ext cx="2063385" cy="894669"/>
              </a:xfrm>
              <a:prstGeom prst="rect">
                <a:avLst/>
              </a:prstGeom>
              <a:blipFill rotWithShape="1">
                <a:blip r:embed="rId3"/>
                <a:stretch>
                  <a:fillRect l="-56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348797" y="4193612"/>
            <a:ext cx="24449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800" b="1" i="1" dirty="0" smtClean="0">
                <a:solidFill>
                  <a:srgbClr val="FF0000"/>
                </a:solidFill>
                <a:latin typeface="Times" pitchFamily="18" charset="0"/>
              </a:rPr>
              <a:t>Cu</a:t>
            </a:r>
            <a:r>
              <a:rPr lang="fr-FR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= 12,19N.m</a:t>
            </a:r>
            <a:endParaRPr lang="fr-FR" sz="2800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37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79512" y="1124744"/>
            <a:ext cx="2171700" cy="106424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 = n</a:t>
            </a:r>
            <a:r>
              <a:rPr kumimoji="0" lang="fr-FR" altLang="fr-FR" sz="28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fr-FR" altLang="fr-F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(1-g)  avec n</a:t>
            </a:r>
            <a:r>
              <a:rPr kumimoji="0" lang="fr-FR" altLang="fr-FR" sz="28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fr-FR" altLang="fr-F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= f/p</a:t>
            </a:r>
            <a:endParaRPr kumimoji="0" lang="fr-FR" alt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9512" y="152636"/>
            <a:ext cx="8820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400" dirty="0">
                <a:latin typeface="Times New Roman"/>
                <a:ea typeface="Times New Roman"/>
              </a:rPr>
              <a:t>2°) V</a:t>
            </a:r>
            <a:r>
              <a:rPr lang="fr-FR" sz="2400" u="sng" dirty="0">
                <a:latin typeface="Times New Roman"/>
                <a:ea typeface="Times New Roman"/>
              </a:rPr>
              <a:t>ariation de vitesse des moteurs asynchrones triphasés :</a:t>
            </a:r>
            <a:endParaRPr lang="fr-FR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483768" y="959822"/>
            <a:ext cx="6170279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 : vitesse du moteur en tr/s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n</a:t>
            </a:r>
            <a:r>
              <a:rPr kumimoji="0" lang="fr-FR" altLang="fr-FR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s </a:t>
            </a:r>
            <a:r>
              <a:rPr kumimoji="0" lang="fr-FR" alt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: vitesse de synchronisme du champ tournant en tr/s</a:t>
            </a:r>
            <a:endParaRPr kumimoji="0" lang="fr-FR" alt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f : fréquence de la tension d’alimentation du moteur en Hz</a:t>
            </a:r>
            <a:endParaRPr kumimoji="0" lang="fr-FR" alt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 : nombre de paires de pôles du moteur</a:t>
            </a:r>
            <a:endParaRPr kumimoji="0" lang="fr-FR" alt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7768" y="2636912"/>
            <a:ext cx="8694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400" dirty="0">
                <a:latin typeface="Times New Roman"/>
                <a:ea typeface="Times New Roman"/>
              </a:rPr>
              <a:t>2.1) D’après les relations ci-dessus sur quel paramètre faut-il agir pour faire varier la vitesse d’un moteur asynchrone triphasé </a:t>
            </a:r>
            <a:r>
              <a:rPr lang="fr-FR" sz="2400" dirty="0" smtClean="0">
                <a:latin typeface="Times New Roman"/>
                <a:ea typeface="Times New Roman"/>
              </a:rPr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1540" y="3681028"/>
            <a:ext cx="72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4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La </a:t>
            </a:r>
            <a:r>
              <a:rPr lang="fr-FR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>variation de vitesse peut s’obtenir :</a:t>
            </a:r>
          </a:p>
          <a:p>
            <a:pPr marL="342900" lvl="0" indent="-342900">
              <a:spcAft>
                <a:spcPts val="0"/>
              </a:spcAft>
              <a:buFont typeface="Symbol"/>
              <a:buChar char="-"/>
              <a:tabLst>
                <a:tab pos="676275" algn="l"/>
              </a:tabLst>
            </a:pPr>
            <a:r>
              <a:rPr lang="fr-FR" sz="2400" b="1" i="1" dirty="0">
                <a:solidFill>
                  <a:srgbClr val="FF0000"/>
                </a:solidFill>
                <a:latin typeface="Times New Roman"/>
                <a:ea typeface="Times New Roman"/>
              </a:rPr>
              <a:t>en modifiant le nombre de </a:t>
            </a:r>
            <a:r>
              <a:rPr lang="fr-FR" sz="24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pôles (moteur 2 vitesses </a:t>
            </a:r>
            <a:r>
              <a:rPr lang="fr-FR" sz="2400" b="1" i="1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dalhander</a:t>
            </a:r>
            <a:r>
              <a:rPr lang="fr-FR" sz="24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)</a:t>
            </a:r>
            <a:endParaRPr lang="fr-FR" sz="2400" b="1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-"/>
              <a:tabLst>
                <a:tab pos="676275" algn="l"/>
              </a:tabLst>
            </a:pPr>
            <a:r>
              <a:rPr lang="fr-FR" sz="2400" b="1" i="1" u="sng" dirty="0">
                <a:solidFill>
                  <a:srgbClr val="FF0000"/>
                </a:solidFill>
                <a:latin typeface="Times New Roman"/>
                <a:ea typeface="Times New Roman"/>
              </a:rPr>
              <a:t>en modifiant la fréquence de la tension d’alimentation du moteur</a:t>
            </a:r>
            <a:endParaRPr lang="fr-FR" sz="2400" b="1" u="sng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-"/>
              <a:tabLst>
                <a:tab pos="676275" algn="l"/>
              </a:tabLst>
            </a:pPr>
            <a:r>
              <a:rPr lang="fr-FR" sz="2400" b="1" i="1" dirty="0">
                <a:solidFill>
                  <a:srgbClr val="FF0000"/>
                </a:solidFill>
                <a:latin typeface="Times New Roman"/>
                <a:ea typeface="Times New Roman"/>
              </a:rPr>
              <a:t>en modifiant le glissement (solution peu utilisé)</a:t>
            </a:r>
            <a:endParaRPr lang="fr-FR" sz="2400" b="1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6688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296652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400" dirty="0">
                <a:latin typeface="Times New Roman"/>
                <a:ea typeface="Times New Roman"/>
              </a:rPr>
              <a:t>2.2) D’après la structure du variateur de vitesse ci-dessous, dessiner l’allure des signaux en sortie des blocs 1 et 2 :</a:t>
            </a:r>
            <a:endParaRPr lang="fr-FR" sz="16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242" name="Picture 2" descr="structure altivar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469698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cteur droit 6"/>
          <p:cNvCxnSpPr/>
          <p:nvPr/>
        </p:nvCxnSpPr>
        <p:spPr>
          <a:xfrm>
            <a:off x="2771800" y="1916832"/>
            <a:ext cx="97210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/>
          <p:cNvGrpSpPr/>
          <p:nvPr/>
        </p:nvGrpSpPr>
        <p:grpSpPr>
          <a:xfrm>
            <a:off x="1133475" y="1828763"/>
            <a:ext cx="1023789" cy="104812"/>
            <a:chOff x="1133475" y="1828763"/>
            <a:chExt cx="1023789" cy="104812"/>
          </a:xfrm>
        </p:grpSpPr>
        <p:sp>
          <p:nvSpPr>
            <p:cNvPr id="9" name="Forme libre 8"/>
            <p:cNvSpPr/>
            <p:nvPr/>
          </p:nvSpPr>
          <p:spPr>
            <a:xfrm>
              <a:off x="1133475" y="1828763"/>
              <a:ext cx="247650" cy="104812"/>
            </a:xfrm>
            <a:custGeom>
              <a:avLst/>
              <a:gdLst>
                <a:gd name="connsiteX0" fmla="*/ 0 w 247650"/>
                <a:gd name="connsiteY0" fmla="*/ 95287 h 104812"/>
                <a:gd name="connsiteX1" fmla="*/ 142875 w 247650"/>
                <a:gd name="connsiteY1" fmla="*/ 37 h 104812"/>
                <a:gd name="connsiteX2" fmla="*/ 247650 w 247650"/>
                <a:gd name="connsiteY2" fmla="*/ 104812 h 1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104812">
                  <a:moveTo>
                    <a:pt x="0" y="95287"/>
                  </a:moveTo>
                  <a:cubicBezTo>
                    <a:pt x="50800" y="46868"/>
                    <a:pt x="101600" y="-1550"/>
                    <a:pt x="142875" y="37"/>
                  </a:cubicBezTo>
                  <a:cubicBezTo>
                    <a:pt x="184150" y="1624"/>
                    <a:pt x="215900" y="53218"/>
                    <a:pt x="247650" y="104812"/>
                  </a:cubicBezTo>
                </a:path>
              </a:pathLst>
            </a:cu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397360" y="1828763"/>
              <a:ext cx="247650" cy="104812"/>
            </a:xfrm>
            <a:custGeom>
              <a:avLst/>
              <a:gdLst>
                <a:gd name="connsiteX0" fmla="*/ 0 w 247650"/>
                <a:gd name="connsiteY0" fmla="*/ 95287 h 104812"/>
                <a:gd name="connsiteX1" fmla="*/ 142875 w 247650"/>
                <a:gd name="connsiteY1" fmla="*/ 37 h 104812"/>
                <a:gd name="connsiteX2" fmla="*/ 247650 w 247650"/>
                <a:gd name="connsiteY2" fmla="*/ 104812 h 1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104812">
                  <a:moveTo>
                    <a:pt x="0" y="95287"/>
                  </a:moveTo>
                  <a:cubicBezTo>
                    <a:pt x="50800" y="46868"/>
                    <a:pt x="101600" y="-1550"/>
                    <a:pt x="142875" y="37"/>
                  </a:cubicBezTo>
                  <a:cubicBezTo>
                    <a:pt x="184150" y="1624"/>
                    <a:pt x="215900" y="53218"/>
                    <a:pt x="247650" y="104812"/>
                  </a:cubicBezTo>
                </a:path>
              </a:pathLst>
            </a:cu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661964" y="1828763"/>
              <a:ext cx="247650" cy="104812"/>
            </a:xfrm>
            <a:custGeom>
              <a:avLst/>
              <a:gdLst>
                <a:gd name="connsiteX0" fmla="*/ 0 w 247650"/>
                <a:gd name="connsiteY0" fmla="*/ 95287 h 104812"/>
                <a:gd name="connsiteX1" fmla="*/ 142875 w 247650"/>
                <a:gd name="connsiteY1" fmla="*/ 37 h 104812"/>
                <a:gd name="connsiteX2" fmla="*/ 247650 w 247650"/>
                <a:gd name="connsiteY2" fmla="*/ 104812 h 1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104812">
                  <a:moveTo>
                    <a:pt x="0" y="95287"/>
                  </a:moveTo>
                  <a:cubicBezTo>
                    <a:pt x="50800" y="46868"/>
                    <a:pt x="101600" y="-1550"/>
                    <a:pt x="142875" y="37"/>
                  </a:cubicBezTo>
                  <a:cubicBezTo>
                    <a:pt x="184150" y="1624"/>
                    <a:pt x="215900" y="53218"/>
                    <a:pt x="247650" y="104812"/>
                  </a:cubicBezTo>
                </a:path>
              </a:pathLst>
            </a:cu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909614" y="1828763"/>
              <a:ext cx="247650" cy="104812"/>
            </a:xfrm>
            <a:custGeom>
              <a:avLst/>
              <a:gdLst>
                <a:gd name="connsiteX0" fmla="*/ 0 w 247650"/>
                <a:gd name="connsiteY0" fmla="*/ 95287 h 104812"/>
                <a:gd name="connsiteX1" fmla="*/ 142875 w 247650"/>
                <a:gd name="connsiteY1" fmla="*/ 37 h 104812"/>
                <a:gd name="connsiteX2" fmla="*/ 247650 w 247650"/>
                <a:gd name="connsiteY2" fmla="*/ 104812 h 1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104812">
                  <a:moveTo>
                    <a:pt x="0" y="95287"/>
                  </a:moveTo>
                  <a:cubicBezTo>
                    <a:pt x="50800" y="46868"/>
                    <a:pt x="101600" y="-1550"/>
                    <a:pt x="142875" y="37"/>
                  </a:cubicBezTo>
                  <a:cubicBezTo>
                    <a:pt x="184150" y="1624"/>
                    <a:pt x="215900" y="53218"/>
                    <a:pt x="247650" y="104812"/>
                  </a:cubicBezTo>
                </a:path>
              </a:pathLst>
            </a:cu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8215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7504" y="-11178"/>
            <a:ext cx="4666662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2.3) Compléter le tableau ci-dessous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420813" y="28876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49263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Image 7" descr="Capture d’écran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231" y="1808820"/>
            <a:ext cx="9541060" cy="353280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11227" y="2734788"/>
            <a:ext cx="14191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Times New Roman"/>
                <a:ea typeface="Times New Roman"/>
              </a:rPr>
              <a:t>Redresseur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0" y="2564497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Times New Roman"/>
                <a:ea typeface="Times New Roman"/>
              </a:rPr>
              <a:t>Convertir une tension alternative en une tension continue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32340" y="2688592"/>
            <a:ext cx="1023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diodes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4983" y="3475166"/>
            <a:ext cx="7907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Times New Roman"/>
                <a:ea typeface="Times New Roman"/>
              </a:rPr>
              <a:t>Filtre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73635" y="3344863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000" b="1" dirty="0">
                <a:solidFill>
                  <a:srgbClr val="FF0000"/>
                </a:solidFill>
                <a:latin typeface="Times New Roman"/>
                <a:ea typeface="Times New Roman"/>
              </a:rPr>
              <a:t>Réduire l’ondulation de tension afin d’obtenir une tension continue parfaite</a:t>
            </a:r>
            <a:endParaRPr lang="fr-FR" sz="1400" b="1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78368" y="4545370"/>
            <a:ext cx="12522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Times New Roman"/>
                <a:ea typeface="Times New Roman"/>
              </a:rPr>
              <a:t>Onduleur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84557" y="418993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000" b="1" dirty="0">
                <a:solidFill>
                  <a:srgbClr val="FF0000"/>
                </a:solidFill>
                <a:latin typeface="Times New Roman"/>
                <a:ea typeface="Times New Roman"/>
              </a:rPr>
              <a:t>Transformer une tension continue en une tension alternative de fréquence variable</a:t>
            </a:r>
            <a:endParaRPr lang="fr-FR" sz="1400" b="1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379597" y="368280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Condensateur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32340" y="4545370"/>
            <a:ext cx="14175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Transistors</a:t>
            </a:r>
          </a:p>
        </p:txBody>
      </p:sp>
    </p:spTree>
    <p:extLst>
      <p:ext uri="{BB962C8B-B14F-4D97-AF65-F5344CB8AC3E}">
        <p14:creationId xmlns:p14="http://schemas.microsoft.com/office/powerpoint/2010/main" val="219249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7524" y="260648"/>
            <a:ext cx="84609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400" dirty="0">
                <a:latin typeface="Times New Roman"/>
                <a:ea typeface="Times New Roman"/>
              </a:rPr>
              <a:t>2.4) D’après l’allure du signal en sortie du bloc n°3 (ne pas tenir compte de la sinusoïde), quel est le nom du principe de variation de vitesse d’un moteur asynchrone triphasé ?</a:t>
            </a:r>
            <a:endParaRPr lang="fr-FR" dirty="0">
              <a:effectLst/>
              <a:latin typeface="Times New Roman"/>
              <a:ea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3548" y="1736812"/>
            <a:ext cx="81729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400" b="1" i="1" dirty="0">
                <a:solidFill>
                  <a:srgbClr val="FF0000"/>
                </a:solidFill>
                <a:latin typeface="Times New Roman"/>
                <a:ea typeface="Times New Roman"/>
              </a:rPr>
              <a:t>La tension triphasée du réseau est convertie en une tension continue qui est découpée pour donner une succession d’impulsions de largeur </a:t>
            </a:r>
            <a:r>
              <a:rPr lang="fr-FR" sz="24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variable. </a:t>
            </a:r>
          </a:p>
          <a:p>
            <a:pPr algn="ctr">
              <a:spcAft>
                <a:spcPts val="0"/>
              </a:spcAft>
            </a:pPr>
            <a:r>
              <a:rPr lang="fr-FR" sz="24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C’est la MLI (Modulation de largeurs d’impulsions) ou PWM </a:t>
            </a:r>
            <a:r>
              <a:rPr lang="fr-FR" sz="2400" b="1" i="1" dirty="0" smtClean="0">
                <a:solidFill>
                  <a:srgbClr val="FF0000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(</a:t>
            </a:r>
            <a:r>
              <a:rPr lang="fr-FR" sz="2400" b="1" i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Pulse </a:t>
            </a:r>
            <a:r>
              <a:rPr lang="fr-FR" sz="2400" b="1" i="1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Width</a:t>
            </a:r>
            <a:r>
              <a:rPr lang="fr-FR" sz="2400" b="1" i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fr-FR" sz="2400" b="1" i="1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Modulation)</a:t>
            </a:r>
            <a:endParaRPr lang="fr-FR" sz="2400" b="1" dirty="0">
              <a:solidFill>
                <a:srgbClr val="FF0000"/>
              </a:solidFill>
              <a:latin typeface="Times" panose="02020603050405020304" pitchFamily="18" charset="0"/>
              <a:ea typeface="Times New Roman"/>
              <a:cs typeface="Times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5576" y="4317196"/>
            <a:ext cx="77408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4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L’ajustement </a:t>
            </a:r>
            <a:r>
              <a:rPr lang="fr-FR" sz="2400" b="1" i="1" dirty="0">
                <a:solidFill>
                  <a:srgbClr val="FF0000"/>
                </a:solidFill>
                <a:latin typeface="Times New Roman"/>
                <a:ea typeface="Times New Roman"/>
              </a:rPr>
              <a:t>de la largeur des impulsions et leur répétition, permettent d’obtenir une tension alternative de  </a:t>
            </a:r>
            <a:r>
              <a:rPr lang="fr-FR" sz="2400" b="1" i="1">
                <a:solidFill>
                  <a:srgbClr val="FF0000"/>
                </a:solidFill>
                <a:latin typeface="Times New Roman"/>
                <a:ea typeface="Times New Roman"/>
              </a:rPr>
              <a:t>fréquence </a:t>
            </a:r>
            <a:r>
              <a:rPr lang="fr-FR" sz="2400" b="1" i="1" smtClean="0">
                <a:solidFill>
                  <a:srgbClr val="FF0000"/>
                </a:solidFill>
                <a:latin typeface="Times New Roman"/>
                <a:ea typeface="Times New Roman"/>
              </a:rPr>
              <a:t>variable.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85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2108</TotalTime>
  <Words>407</Words>
  <Application>Microsoft Office PowerPoint</Application>
  <PresentationFormat>Affichage à l'écran (4:3)</PresentationFormat>
  <Paragraphs>81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TDMOTEUR ASYNCHRONE TRIPHASE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APPROCHE FONCTIONNELLE DES SYSTEMES</dc:title>
  <dc:creator>Yannick</dc:creator>
  <cp:lastModifiedBy>aubergon</cp:lastModifiedBy>
  <cp:revision>155</cp:revision>
  <dcterms:created xsi:type="dcterms:W3CDTF">2011-09-05T20:20:29Z</dcterms:created>
  <dcterms:modified xsi:type="dcterms:W3CDTF">2017-04-26T20:39:15Z</dcterms:modified>
</cp:coreProperties>
</file>