
<file path=[Content_Types].xml><?xml version="1.0" encoding="utf-8"?>
<Types xmlns="http://schemas.openxmlformats.org/package/2006/content-types">
  <Default Extension="tmp" ContentType="image/png"/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E8022BF4-F0BE-44D5-91DF-2AFA0DF49913}">
          <p14:sldIdLst>
            <p14:sldId id="256"/>
            <p14:sldId id="257"/>
            <p14:sldId id="258"/>
            <p14:sldId id="259"/>
            <p14:sldId id="261"/>
            <p14:sldId id="260"/>
            <p14:sldId id="262"/>
            <p14:sldId id="263"/>
            <p14:sldId id="264"/>
            <p14:sldId id="265"/>
            <p14:sldId id="266"/>
            <p14:sldId id="267"/>
            <p14:sldId id="268"/>
          </p14:sldIdLst>
        </p14:section>
        <p14:section name="Section sans titre" id="{17EB9F09-645D-4217-9374-340031976022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5" autoAdjust="0"/>
    <p:restoredTop sz="94718" autoAdjust="0"/>
  </p:normalViewPr>
  <p:slideViewPr>
    <p:cSldViewPr snapToObjects="1">
      <p:cViewPr>
        <p:scale>
          <a:sx n="100" d="100"/>
          <a:sy n="100" d="100"/>
        </p:scale>
        <p:origin x="-1266" y="-22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0D1ADB-6099-4193-B212-526945003AED}" type="datetimeFigureOut">
              <a:rPr lang="fr-FR" smtClean="0"/>
              <a:pPr/>
              <a:t>26/04/2017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382606-9C64-4794-ABDF-799A4D0204C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807367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382606-9C64-4794-ABDF-799A4D0204C9}" type="slidenum">
              <a:rPr lang="fr-FR" smtClean="0"/>
              <a:pPr/>
              <a:t>13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701926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F5A68-85BB-46ED-ABDF-8721E5D02A4B}" type="datetimeFigureOut">
              <a:rPr lang="fr-FR" smtClean="0"/>
              <a:pPr/>
              <a:t>26/04/2017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8D480-E1CB-454A-A94F-CD9CBF55ACCE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F5A68-85BB-46ED-ABDF-8721E5D02A4B}" type="datetimeFigureOut">
              <a:rPr lang="fr-FR" smtClean="0"/>
              <a:pPr/>
              <a:t>26/04/2017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8D480-E1CB-454A-A94F-CD9CBF55ACCE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F5A68-85BB-46ED-ABDF-8721E5D02A4B}" type="datetimeFigureOut">
              <a:rPr lang="fr-FR" smtClean="0"/>
              <a:pPr/>
              <a:t>26/04/2017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8D480-E1CB-454A-A94F-CD9CBF55ACCE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F5A68-85BB-46ED-ABDF-8721E5D02A4B}" type="datetimeFigureOut">
              <a:rPr lang="fr-FR" smtClean="0"/>
              <a:pPr/>
              <a:t>26/04/2017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8D480-E1CB-454A-A94F-CD9CBF55ACCE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F5A68-85BB-46ED-ABDF-8721E5D02A4B}" type="datetimeFigureOut">
              <a:rPr lang="fr-FR" smtClean="0"/>
              <a:pPr/>
              <a:t>26/04/2017</a:t>
            </a:fld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8D480-E1CB-454A-A94F-CD9CBF55ACCE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F5A68-85BB-46ED-ABDF-8721E5D02A4B}" type="datetimeFigureOut">
              <a:rPr lang="fr-FR" smtClean="0"/>
              <a:pPr/>
              <a:t>26/04/2017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8D480-E1CB-454A-A94F-CD9CBF55ACCE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F5A68-85BB-46ED-ABDF-8721E5D02A4B}" type="datetimeFigureOut">
              <a:rPr lang="fr-FR" smtClean="0"/>
              <a:pPr/>
              <a:t>26/04/2017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8D480-E1CB-454A-A94F-CD9CBF55ACCE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F5A68-85BB-46ED-ABDF-8721E5D02A4B}" type="datetimeFigureOut">
              <a:rPr lang="fr-FR" smtClean="0"/>
              <a:pPr/>
              <a:t>26/04/2017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8D480-E1CB-454A-A94F-CD9CBF55ACCE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F5A68-85BB-46ED-ABDF-8721E5D02A4B}" type="datetimeFigureOut">
              <a:rPr lang="fr-FR" smtClean="0"/>
              <a:pPr/>
              <a:t>26/04/2017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8D480-E1CB-454A-A94F-CD9CBF55ACCE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F5A68-85BB-46ED-ABDF-8721E5D02A4B}" type="datetimeFigureOut">
              <a:rPr lang="fr-FR" smtClean="0"/>
              <a:pPr/>
              <a:t>26/04/2017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8D480-E1CB-454A-A94F-CD9CBF55ACCE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F5A68-85BB-46ED-ABDF-8721E5D02A4B}" type="datetimeFigureOut">
              <a:rPr lang="fr-FR" smtClean="0"/>
              <a:pPr/>
              <a:t>26/04/2017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8D480-E1CB-454A-A94F-CD9CBF55ACCE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3F5A68-85BB-46ED-ABDF-8721E5D02A4B}" type="datetimeFigureOut">
              <a:rPr lang="fr-FR" smtClean="0"/>
              <a:pPr/>
              <a:t>26/04/2017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A8D480-E1CB-454A-A94F-CD9CBF55ACCE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mp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1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12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11.w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tmp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tmp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m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79175" y="692696"/>
            <a:ext cx="8136708" cy="756084"/>
          </a:xfrm>
        </p:spPr>
        <p:txBody>
          <a:bodyPr>
            <a:noAutofit/>
          </a:bodyPr>
          <a:lstStyle/>
          <a:p>
            <a:pPr marR="88265" indent="449580" algn="ctr">
              <a:spcAft>
                <a:spcPts val="0"/>
              </a:spcAft>
            </a:pPr>
            <a:r>
              <a:rPr lang="fr-FR" sz="3200" b="1" dirty="0" smtClean="0">
                <a:effectLst/>
                <a:latin typeface="Times New Roman"/>
                <a:ea typeface="Times New Roman"/>
              </a:rPr>
              <a:t>MOTEUR </a:t>
            </a:r>
            <a:r>
              <a:rPr lang="fr-FR" sz="3200" b="1" dirty="0" smtClean="0">
                <a:latin typeface="Times New Roman"/>
                <a:ea typeface="Times New Roman"/>
              </a:rPr>
              <a:t>ASYNCHRONE TRIPHASE</a:t>
            </a:r>
            <a:r>
              <a:rPr lang="fr-FR" sz="1800" dirty="0">
                <a:effectLst/>
                <a:latin typeface="Times New Roman"/>
                <a:ea typeface="Times New Roman"/>
              </a:rPr>
              <a:t/>
            </a:r>
            <a:br>
              <a:rPr lang="fr-FR" sz="1800" dirty="0">
                <a:effectLst/>
                <a:latin typeface="Times New Roman"/>
                <a:ea typeface="Times New Roman"/>
              </a:rPr>
            </a:br>
            <a:r>
              <a:rPr lang="fr-FR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fr-FR" dirty="0">
                <a:latin typeface="Times New Roman" pitchFamily="18" charset="0"/>
                <a:cs typeface="Times New Roman" pitchFamily="18" charset="0"/>
              </a:rPr>
            </a:br>
            <a:endParaRPr lang="fr-FR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Résultat de recherche d'images pour &quot;moteur asynchrone triphasé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3708" y="1160748"/>
            <a:ext cx="5476875" cy="4352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6575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15516" y="260648"/>
            <a:ext cx="83889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  <a:tabLst>
                <a:tab pos="228600" algn="l"/>
              </a:tabLst>
            </a:pPr>
            <a:r>
              <a:rPr lang="fr-FR" sz="2400" b="1" i="1" u="sng" dirty="0" smtClean="0">
                <a:latin typeface="Times New Roman"/>
                <a:ea typeface="Times New Roman"/>
              </a:rPr>
              <a:t>1 INTRODUCTION</a:t>
            </a:r>
            <a:endParaRPr lang="fr-FR" sz="2400" b="1" i="1" u="sng" dirty="0">
              <a:latin typeface="Times New Roman"/>
              <a:ea typeface="Times New Roman"/>
            </a:endParaRPr>
          </a:p>
          <a:p>
            <a:r>
              <a:rPr lang="fr-FR" sz="2400" dirty="0">
                <a:latin typeface="Times New Roman"/>
                <a:ea typeface="Times New Roman"/>
              </a:rPr>
              <a:t>Les moteurs asynchrones représentent au moins 80% des moteurs électriques utilisés couramment </a:t>
            </a:r>
            <a:r>
              <a:rPr lang="fr-FR" sz="2400" dirty="0" smtClean="0">
                <a:latin typeface="Times New Roman"/>
                <a:ea typeface="Times New Roman"/>
              </a:rPr>
              <a:t>; cela </a:t>
            </a:r>
            <a:r>
              <a:rPr lang="fr-FR" sz="2400" dirty="0">
                <a:latin typeface="Times New Roman"/>
                <a:ea typeface="Times New Roman"/>
              </a:rPr>
              <a:t>est dû, en grande partie à </a:t>
            </a:r>
            <a:r>
              <a:rPr lang="fr-FR" sz="2400" dirty="0" smtClean="0">
                <a:latin typeface="Times New Roman"/>
                <a:ea typeface="Times New Roman"/>
              </a:rPr>
              <a:t>:</a:t>
            </a:r>
            <a:endParaRPr lang="fr-FR" sz="2400" dirty="0">
              <a:latin typeface="Times New Roman"/>
              <a:ea typeface="Times New Roman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55576" y="1483629"/>
            <a:ext cx="7200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sz="2400" i="1" dirty="0">
                <a:solidFill>
                  <a:srgbClr val="FF0000"/>
                </a:solidFill>
                <a:latin typeface="Times New Roman"/>
                <a:ea typeface="Times New Roman"/>
              </a:rPr>
              <a:t>son coût peu élevé, sa robustesse, sa </a:t>
            </a:r>
            <a:r>
              <a:rPr lang="fr-FR" sz="2400" i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simplicité </a:t>
            </a:r>
            <a:r>
              <a:rPr lang="fr-FR" sz="2400" i="1" dirty="0">
                <a:solidFill>
                  <a:srgbClr val="FF0000"/>
                </a:solidFill>
                <a:latin typeface="Times" pitchFamily="18" charset="0"/>
              </a:rPr>
              <a:t>de construction et ses facilités de démarrage</a:t>
            </a:r>
            <a:r>
              <a:rPr lang="fr-FR" sz="2400" i="1" dirty="0" smtClean="0">
                <a:solidFill>
                  <a:srgbClr val="FF0000"/>
                </a:solidFill>
                <a:latin typeface="Times" pitchFamily="18" charset="0"/>
                <a:ea typeface="Times New Roman"/>
              </a:rPr>
              <a:t> </a:t>
            </a:r>
            <a:endParaRPr lang="fr-FR" sz="2400" dirty="0">
              <a:solidFill>
                <a:srgbClr val="FF0000"/>
              </a:solidFill>
              <a:latin typeface="Times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5835" y="2564904"/>
            <a:ext cx="839349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  <a:tabLst>
                <a:tab pos="228600" algn="l"/>
              </a:tabLst>
            </a:pPr>
            <a:r>
              <a:rPr lang="fr-FR" sz="2400" b="1" i="1" u="sng" dirty="0" smtClean="0">
                <a:latin typeface="Times" pitchFamily="18" charset="0"/>
                <a:ea typeface="Times New Roman"/>
              </a:rPr>
              <a:t>2 FONCTION</a:t>
            </a:r>
            <a:endParaRPr lang="fr-FR" sz="2400" b="1" i="1" u="sng" dirty="0">
              <a:latin typeface="Times" pitchFamily="18" charset="0"/>
              <a:ea typeface="Times New Roman"/>
            </a:endParaRPr>
          </a:p>
          <a:p>
            <a:r>
              <a:rPr lang="fr-FR" sz="2400" dirty="0">
                <a:latin typeface="Times" pitchFamily="18" charset="0"/>
                <a:ea typeface="Times New Roman"/>
              </a:rPr>
              <a:t>Le moteur asynchrone est une machine transformant l’énergie électrique apportée par le courant alternatif triphasé en énergie mécanique. C’est un convertisseur d’énergie ; </a:t>
            </a:r>
            <a:r>
              <a:rPr lang="fr-FR" sz="2400" b="1" dirty="0">
                <a:latin typeface="Times" pitchFamily="18" charset="0"/>
                <a:ea typeface="Times New Roman"/>
              </a:rPr>
              <a:t>Il est caractérisé par des grandeurs d’entrées qui sont électriques </a:t>
            </a:r>
            <a:r>
              <a:rPr lang="fr-FR" sz="2400" b="1" dirty="0" smtClean="0">
                <a:latin typeface="Times" pitchFamily="18" charset="0"/>
                <a:ea typeface="Times New Roman"/>
              </a:rPr>
              <a:t>             et </a:t>
            </a:r>
            <a:r>
              <a:rPr lang="fr-FR" sz="2400" b="1" dirty="0">
                <a:latin typeface="Times" pitchFamily="18" charset="0"/>
                <a:ea typeface="Times New Roman"/>
              </a:rPr>
              <a:t>des grandeurs de sorties qui sont </a:t>
            </a:r>
            <a:r>
              <a:rPr lang="fr-FR" sz="2400" b="1" dirty="0" smtClean="0">
                <a:latin typeface="Times" pitchFamily="18" charset="0"/>
                <a:ea typeface="Times New Roman"/>
              </a:rPr>
              <a:t>mécaniques</a:t>
            </a:r>
            <a:endParaRPr lang="fr-FR" sz="2400" dirty="0">
              <a:effectLst/>
              <a:latin typeface="Times" pitchFamily="18" charset="0"/>
              <a:ea typeface="Times New Roman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467252" y="4045347"/>
            <a:ext cx="11079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i="1" dirty="0">
                <a:solidFill>
                  <a:srgbClr val="FF0000"/>
                </a:solidFill>
                <a:latin typeface="Times" pitchFamily="18" charset="0"/>
                <a:ea typeface="Times New Roman"/>
              </a:rPr>
              <a:t>(U et I)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751351" y="4421060"/>
            <a:ext cx="12698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Times" pitchFamily="18" charset="0"/>
                <a:ea typeface="Times New Roman"/>
              </a:rPr>
              <a:t>(</a:t>
            </a:r>
            <a:r>
              <a:rPr lang="fr-FR" sz="2400" b="1" i="1" dirty="0">
                <a:solidFill>
                  <a:srgbClr val="FF0000"/>
                </a:solidFill>
                <a:latin typeface="Times" pitchFamily="18" charset="0"/>
                <a:ea typeface="Times New Roman"/>
              </a:rPr>
              <a:t>C et ω</a:t>
            </a:r>
            <a:r>
              <a:rPr lang="fr-FR" sz="2400" b="1" dirty="0">
                <a:solidFill>
                  <a:srgbClr val="FF0000"/>
                </a:solidFill>
                <a:latin typeface="Times" pitchFamily="18" charset="0"/>
                <a:ea typeface="Times New Roman"/>
              </a:rPr>
              <a:t>).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4065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228528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2049" name="Image 449" descr="Résultat de recherche d'images pour &quot;réseau triphasé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7684" y="3573016"/>
            <a:ext cx="4788532" cy="2976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21610" y="260648"/>
            <a:ext cx="7378943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4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  <a:ea typeface="Times New Roman" pitchFamily="18" charset="0"/>
                <a:cs typeface="Arial" pitchFamily="34" charset="0"/>
              </a:rPr>
              <a:t>3 RAPPEL RESEAU TRIPHASE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  <a:ea typeface="Calibri" pitchFamily="34" charset="0"/>
                <a:cs typeface="Arial" pitchFamily="34" charset="0"/>
              </a:rPr>
              <a:t>Le réseau triphasé est constitué de 3 phases et  d'un neutre</a:t>
            </a:r>
            <a:r>
              <a:rPr kumimoji="0" lang="fr-FR" alt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.</a:t>
            </a:r>
            <a:endParaRPr kumimoji="0" lang="fr-FR" alt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Image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980728"/>
            <a:ext cx="7200292" cy="2484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803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71500" y="188640"/>
                <a:ext cx="8676964" cy="157953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ts val="0"/>
                  </a:spcAft>
                </a:pPr>
                <a:r>
                  <a:rPr lang="fr-FR" sz="2400" dirty="0">
                    <a:latin typeface="Times" pitchFamily="18" charset="0"/>
                    <a:ea typeface="Times New Roman"/>
                  </a:rPr>
                  <a:t>Expressions des tensions simples :</a:t>
                </a:r>
                <a:endParaRPr lang="fr-FR" sz="2400" dirty="0">
                  <a:effectLst/>
                  <a:latin typeface="Times" pitchFamily="18" charset="0"/>
                  <a:ea typeface="Times New Roman"/>
                </a:endParaRPr>
              </a:p>
              <a:p>
                <a:pPr algn="ctr">
                  <a:spcAft>
                    <a:spcPts val="0"/>
                  </a:spcAft>
                </a:pPr>
                <a:endParaRPr lang="fr-FR" sz="2400" dirty="0" smtClean="0">
                  <a:effectLst/>
                  <a:latin typeface="Times" pitchFamily="18" charset="0"/>
                  <a:ea typeface="Times New Roman"/>
                </a:endParaRPr>
              </a:p>
              <a:p>
                <a:pPr algn="ctr">
                  <a:spcAft>
                    <a:spcPts val="0"/>
                  </a:spcAft>
                </a:pPr>
                <a:endParaRPr lang="fr-FR" sz="2400" dirty="0">
                  <a:latin typeface="Times" pitchFamily="18" charset="0"/>
                  <a:ea typeface="Times New Roman"/>
                </a:endParaRPr>
              </a:p>
              <a:p>
                <a:pPr>
                  <a:spcAft>
                    <a:spcPts val="0"/>
                  </a:spcAft>
                </a:pPr>
                <a:r>
                  <a:rPr lang="fr-FR" sz="2400" dirty="0" smtClean="0">
                    <a:effectLst/>
                    <a:latin typeface="Times" pitchFamily="18" charset="0"/>
                    <a:ea typeface="Times New Roman"/>
                  </a:rPr>
                  <a:t>V</a:t>
                </a:r>
                <a:r>
                  <a:rPr lang="fr-FR" sz="2400" baseline="-25000" dirty="0" smtClean="0">
                    <a:effectLst/>
                    <a:latin typeface="Times" pitchFamily="18" charset="0"/>
                    <a:ea typeface="Times New Roman"/>
                  </a:rPr>
                  <a:t>1</a:t>
                </a:r>
                <a:r>
                  <a:rPr lang="fr-FR" sz="2400" dirty="0" smtClean="0">
                    <a:effectLst/>
                    <a:latin typeface="Times" pitchFamily="18" charset="0"/>
                    <a:ea typeface="Times New Roman"/>
                  </a:rPr>
                  <a:t> </a:t>
                </a:r>
                <a:r>
                  <a:rPr lang="fr-FR" sz="2400" dirty="0">
                    <a:effectLst/>
                    <a:latin typeface="Times" pitchFamily="18" charset="0"/>
                    <a:ea typeface="Times New Roman"/>
                  </a:rPr>
                  <a:t>=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fr-FR" sz="2400" i="1">
                            <a:effectLst/>
                            <a:latin typeface="Cambria Math"/>
                            <a:ea typeface="Times New Roman"/>
                          </a:rPr>
                        </m:ctrlPr>
                      </m:accPr>
                      <m:e>
                        <m:r>
                          <a:rPr lang="fr-FR" sz="2400" i="1">
                            <a:effectLst/>
                            <a:latin typeface="Cambria Math"/>
                            <a:ea typeface="Times New Roman"/>
                          </a:rPr>
                          <m:t>𝑉</m:t>
                        </m:r>
                      </m:e>
                    </m:acc>
                    <m:func>
                      <m:funcPr>
                        <m:ctrlPr>
                          <a:rPr lang="fr-FR" sz="2400" i="1">
                            <a:effectLst/>
                            <a:latin typeface="Cambria Math"/>
                            <a:ea typeface="Times New Roman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400">
                            <a:effectLst/>
                            <a:latin typeface="Cambria Math"/>
                            <a:ea typeface="Times New Roman"/>
                          </a:rPr>
                          <m:t>sin</m:t>
                        </m:r>
                      </m:fName>
                      <m:e>
                        <m:r>
                          <a:rPr lang="fr-FR" sz="2400" i="1">
                            <a:effectLst/>
                            <a:latin typeface="Cambria Math"/>
                            <a:ea typeface="Times New Roman"/>
                          </a:rPr>
                          <m:t>𝜔</m:t>
                        </m:r>
                        <m:r>
                          <a:rPr lang="fr-FR" sz="2400" i="1">
                            <a:effectLst/>
                            <a:latin typeface="Cambria Math"/>
                            <a:ea typeface="Times New Roman"/>
                          </a:rPr>
                          <m:t>𝑡</m:t>
                        </m:r>
                      </m:e>
                    </m:func>
                    <m:r>
                      <a:rPr lang="fr-FR" sz="2400" i="1">
                        <a:effectLst/>
                        <a:latin typeface="Cambria Math"/>
                        <a:ea typeface="Times New Roman"/>
                      </a:rPr>
                      <m:t> </m:t>
                    </m:r>
                  </m:oMath>
                </a14:m>
                <a:r>
                  <a:rPr lang="fr-FR" sz="2400" dirty="0">
                    <a:effectLst/>
                    <a:latin typeface="Times" pitchFamily="18" charset="0"/>
                    <a:ea typeface="Times New Roman"/>
                  </a:rPr>
                  <a:t>;   </a:t>
                </a:r>
                <a:r>
                  <a:rPr lang="fr-FR" sz="2400" dirty="0" smtClean="0">
                    <a:effectLst/>
                    <a:latin typeface="Times" pitchFamily="18" charset="0"/>
                    <a:ea typeface="Times New Roman"/>
                  </a:rPr>
                  <a:t> </a:t>
                </a:r>
                <a:r>
                  <a:rPr lang="fr-FR" sz="2400" dirty="0">
                    <a:effectLst/>
                    <a:latin typeface="Times" pitchFamily="18" charset="0"/>
                    <a:ea typeface="Times New Roman"/>
                  </a:rPr>
                  <a:t>V</a:t>
                </a:r>
                <a:r>
                  <a:rPr lang="fr-FR" sz="2400" baseline="-25000" dirty="0">
                    <a:effectLst/>
                    <a:latin typeface="Times" pitchFamily="18" charset="0"/>
                    <a:ea typeface="Times New Roman"/>
                  </a:rPr>
                  <a:t>2</a:t>
                </a:r>
                <a:r>
                  <a:rPr lang="fr-FR" sz="2400" dirty="0">
                    <a:effectLst/>
                    <a:latin typeface="Times" pitchFamily="18" charset="0"/>
                    <a:ea typeface="Times New Roman"/>
                  </a:rPr>
                  <a:t> =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fr-FR" sz="2400" i="1">
                            <a:effectLst/>
                            <a:latin typeface="Cambria Math"/>
                            <a:ea typeface="Times New Roman"/>
                          </a:rPr>
                        </m:ctrlPr>
                      </m:accPr>
                      <m:e>
                        <m:r>
                          <a:rPr lang="fr-FR" sz="2400" i="1">
                            <a:effectLst/>
                            <a:latin typeface="Cambria Math"/>
                            <a:ea typeface="Times New Roman"/>
                          </a:rPr>
                          <m:t>𝑉</m:t>
                        </m:r>
                      </m:e>
                    </m:acc>
                    <m:func>
                      <m:funcPr>
                        <m:ctrlPr>
                          <a:rPr lang="fr-FR" sz="2400" i="1">
                            <a:effectLst/>
                            <a:latin typeface="Cambria Math"/>
                            <a:ea typeface="Times New Roman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400">
                            <a:effectLst/>
                            <a:latin typeface="Cambria Math"/>
                            <a:ea typeface="Times New Roman"/>
                          </a:rPr>
                          <m:t>sin</m:t>
                        </m:r>
                      </m:fName>
                      <m:e>
                        <m:r>
                          <a:rPr lang="fr-FR" sz="2400" i="1">
                            <a:effectLst/>
                            <a:latin typeface="Cambria Math"/>
                            <a:ea typeface="Times New Roman"/>
                          </a:rPr>
                          <m:t>(</m:t>
                        </m:r>
                        <m:r>
                          <a:rPr lang="fr-FR" sz="2400" i="1">
                            <a:effectLst/>
                            <a:latin typeface="Cambria Math"/>
                            <a:ea typeface="Times New Roman"/>
                          </a:rPr>
                          <m:t>𝜔</m:t>
                        </m:r>
                        <m:r>
                          <a:rPr lang="fr-FR" sz="2400" i="1">
                            <a:effectLst/>
                            <a:latin typeface="Cambria Math"/>
                            <a:ea typeface="Times New Roman"/>
                          </a:rPr>
                          <m:t>𝑡</m:t>
                        </m:r>
                        <m:r>
                          <a:rPr lang="fr-FR" sz="2400" i="1">
                            <a:effectLst/>
                            <a:latin typeface="Cambria Math"/>
                            <a:ea typeface="Times New Roman"/>
                          </a:rPr>
                          <m:t>−2</m:t>
                        </m:r>
                      </m:e>
                    </m:func>
                    <m:r>
                      <a:rPr lang="fr-FR" sz="2400" i="1">
                        <a:effectLst/>
                        <a:latin typeface="Cambria Math"/>
                        <a:ea typeface="Times New Roman"/>
                      </a:rPr>
                      <m:t>𝜋</m:t>
                    </m:r>
                    <m:r>
                      <a:rPr lang="fr-FR" sz="2400" i="1">
                        <a:effectLst/>
                        <a:latin typeface="Cambria Math"/>
                        <a:ea typeface="Times New Roman"/>
                      </a:rPr>
                      <m:t>/3)</m:t>
                    </m:r>
                  </m:oMath>
                </a14:m>
                <a:r>
                  <a:rPr lang="fr-FR" sz="2400" dirty="0" smtClean="0">
                    <a:effectLst/>
                    <a:latin typeface="Times" pitchFamily="18" charset="0"/>
                    <a:ea typeface="Times New Roman"/>
                  </a:rPr>
                  <a:t>;  V</a:t>
                </a:r>
                <a:r>
                  <a:rPr lang="fr-FR" sz="2400" baseline="-25000" dirty="0" smtClean="0">
                    <a:effectLst/>
                    <a:latin typeface="Times" pitchFamily="18" charset="0"/>
                    <a:ea typeface="Times New Roman"/>
                  </a:rPr>
                  <a:t>3</a:t>
                </a:r>
                <a:r>
                  <a:rPr lang="fr-FR" sz="2400" dirty="0" smtClean="0">
                    <a:effectLst/>
                    <a:latin typeface="Times" pitchFamily="18" charset="0"/>
                    <a:ea typeface="Times New Roman"/>
                  </a:rPr>
                  <a:t> </a:t>
                </a:r>
                <a:r>
                  <a:rPr lang="fr-FR" sz="2400" dirty="0">
                    <a:effectLst/>
                    <a:latin typeface="Times" pitchFamily="18" charset="0"/>
                    <a:ea typeface="Times New Roman"/>
                  </a:rPr>
                  <a:t>=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fr-FR" sz="2400" i="1">
                            <a:effectLst/>
                            <a:latin typeface="Cambria Math"/>
                            <a:ea typeface="Times New Roman"/>
                          </a:rPr>
                        </m:ctrlPr>
                      </m:accPr>
                      <m:e>
                        <m:r>
                          <a:rPr lang="fr-FR" sz="2400" i="1">
                            <a:effectLst/>
                            <a:latin typeface="Cambria Math"/>
                            <a:ea typeface="Times New Roman"/>
                          </a:rPr>
                          <m:t>𝑉</m:t>
                        </m:r>
                      </m:e>
                    </m:acc>
                    <m:func>
                      <m:funcPr>
                        <m:ctrlPr>
                          <a:rPr lang="fr-FR" sz="2400" i="1">
                            <a:effectLst/>
                            <a:latin typeface="Cambria Math"/>
                            <a:ea typeface="Times New Roman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400">
                            <a:effectLst/>
                            <a:latin typeface="Cambria Math"/>
                            <a:ea typeface="Times New Roman"/>
                          </a:rPr>
                          <m:t>sin</m:t>
                        </m:r>
                      </m:fName>
                      <m:e>
                        <m:r>
                          <a:rPr lang="fr-FR" sz="2400" i="1">
                            <a:effectLst/>
                            <a:latin typeface="Cambria Math"/>
                            <a:ea typeface="Times New Roman"/>
                          </a:rPr>
                          <m:t>(</m:t>
                        </m:r>
                        <m:r>
                          <a:rPr lang="fr-FR" sz="2400" i="1">
                            <a:effectLst/>
                            <a:latin typeface="Cambria Math"/>
                            <a:ea typeface="Times New Roman"/>
                          </a:rPr>
                          <m:t>𝜔</m:t>
                        </m:r>
                        <m:r>
                          <a:rPr lang="fr-FR" sz="2400" i="1">
                            <a:effectLst/>
                            <a:latin typeface="Cambria Math"/>
                            <a:ea typeface="Times New Roman"/>
                          </a:rPr>
                          <m:t>𝑡</m:t>
                        </m:r>
                        <m:r>
                          <a:rPr lang="fr-FR" sz="2400" i="1">
                            <a:effectLst/>
                            <a:latin typeface="Cambria Math"/>
                            <a:ea typeface="Times New Roman"/>
                          </a:rPr>
                          <m:t>−4</m:t>
                        </m:r>
                      </m:e>
                    </m:func>
                    <m:r>
                      <a:rPr lang="fr-FR" sz="2400" i="1">
                        <a:effectLst/>
                        <a:latin typeface="Cambria Math"/>
                        <a:ea typeface="Times New Roman"/>
                      </a:rPr>
                      <m:t>𝜋</m:t>
                    </m:r>
                    <m:r>
                      <a:rPr lang="fr-FR" sz="2400" i="1">
                        <a:effectLst/>
                        <a:latin typeface="Cambria Math"/>
                        <a:ea typeface="Times New Roman"/>
                      </a:rPr>
                      <m:t>/3)</m:t>
                    </m:r>
                  </m:oMath>
                </a14:m>
                <a:endParaRPr lang="fr-FR" sz="2400" dirty="0">
                  <a:effectLst/>
                  <a:latin typeface="Times" pitchFamily="18" charset="0"/>
                  <a:ea typeface="Times New Roman"/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00" y="188640"/>
                <a:ext cx="8676964" cy="1579535"/>
              </a:xfrm>
              <a:prstGeom prst="rect">
                <a:avLst/>
              </a:prstGeom>
              <a:blipFill rotWithShape="1">
                <a:blip r:embed="rId2"/>
                <a:stretch>
                  <a:fillRect l="-1124" t="-2703" b="-849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/>
          <p:cNvSpPr/>
          <p:nvPr/>
        </p:nvSpPr>
        <p:spPr>
          <a:xfrm>
            <a:off x="755576" y="656692"/>
            <a:ext cx="77408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fr-FR" sz="2400" i="1" dirty="0">
                <a:solidFill>
                  <a:srgbClr val="FF0000"/>
                </a:solidFill>
                <a:latin typeface="Times" pitchFamily="18" charset="0"/>
                <a:ea typeface="Times New Roman"/>
              </a:rPr>
              <a:t>Les tensions simples sont les tensions entre phase et neutre</a:t>
            </a:r>
            <a:endParaRPr lang="fr-FR" sz="2400" dirty="0">
              <a:solidFill>
                <a:srgbClr val="FF0000"/>
              </a:solidFill>
              <a:latin typeface="Times" pitchFamily="18" charset="0"/>
              <a:ea typeface="Times New Roman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35682" y="2024844"/>
            <a:ext cx="849694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fr-FR" sz="2400" dirty="0">
                <a:latin typeface="Times New Roman"/>
                <a:ea typeface="Times New Roman"/>
              </a:rPr>
              <a:t>Expressions des tensions composées :</a:t>
            </a:r>
          </a:p>
          <a:p>
            <a:pPr algn="ctr">
              <a:spcAft>
                <a:spcPts val="0"/>
              </a:spcAft>
            </a:pPr>
            <a:endParaRPr lang="fr-FR" sz="2400" dirty="0" smtClean="0"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endParaRPr lang="fr-FR" sz="2400" dirty="0"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fr-FR" sz="2400" dirty="0" smtClean="0">
                <a:latin typeface="Times New Roman"/>
                <a:ea typeface="Times New Roman"/>
              </a:rPr>
              <a:t>U</a:t>
            </a:r>
            <a:r>
              <a:rPr lang="fr-FR" sz="2400" baseline="-25000" dirty="0" smtClean="0">
                <a:latin typeface="Times New Roman"/>
                <a:ea typeface="Times New Roman"/>
              </a:rPr>
              <a:t>12</a:t>
            </a:r>
            <a:r>
              <a:rPr lang="fr-FR" sz="2400" dirty="0" smtClean="0">
                <a:latin typeface="Times New Roman"/>
                <a:ea typeface="Times New Roman"/>
              </a:rPr>
              <a:t> </a:t>
            </a:r>
            <a:r>
              <a:rPr lang="fr-FR" sz="2400" dirty="0">
                <a:latin typeface="Times New Roman"/>
                <a:ea typeface="Times New Roman"/>
              </a:rPr>
              <a:t>= V</a:t>
            </a:r>
            <a:r>
              <a:rPr lang="fr-FR" sz="2400" baseline="-25000" dirty="0">
                <a:latin typeface="Times New Roman"/>
                <a:ea typeface="Times New Roman"/>
              </a:rPr>
              <a:t>1</a:t>
            </a:r>
            <a:r>
              <a:rPr lang="fr-FR" sz="2400" dirty="0">
                <a:latin typeface="Times New Roman"/>
                <a:ea typeface="Times New Roman"/>
              </a:rPr>
              <a:t>-V2 ;        U</a:t>
            </a:r>
            <a:r>
              <a:rPr lang="fr-FR" sz="2400" baseline="-25000" dirty="0">
                <a:latin typeface="Times New Roman"/>
                <a:ea typeface="Times New Roman"/>
              </a:rPr>
              <a:t>23</a:t>
            </a:r>
            <a:r>
              <a:rPr lang="fr-FR" sz="2400" dirty="0">
                <a:latin typeface="Times New Roman"/>
                <a:ea typeface="Times New Roman"/>
              </a:rPr>
              <a:t> = V</a:t>
            </a:r>
            <a:r>
              <a:rPr lang="fr-FR" sz="2400" baseline="-25000" dirty="0">
                <a:latin typeface="Times New Roman"/>
                <a:ea typeface="Times New Roman"/>
              </a:rPr>
              <a:t>2</a:t>
            </a:r>
            <a:r>
              <a:rPr lang="fr-FR" sz="2400" dirty="0">
                <a:latin typeface="Times New Roman"/>
                <a:ea typeface="Times New Roman"/>
              </a:rPr>
              <a:t>-V</a:t>
            </a:r>
            <a:r>
              <a:rPr lang="fr-FR" sz="2400" baseline="-25000" dirty="0">
                <a:latin typeface="Times New Roman"/>
                <a:ea typeface="Times New Roman"/>
              </a:rPr>
              <a:t>3</a:t>
            </a:r>
            <a:r>
              <a:rPr lang="fr-FR" sz="2400" dirty="0">
                <a:latin typeface="Times New Roman"/>
                <a:ea typeface="Times New Roman"/>
              </a:rPr>
              <a:t> ;           U</a:t>
            </a:r>
            <a:r>
              <a:rPr lang="fr-FR" sz="2400" baseline="-25000" dirty="0">
                <a:latin typeface="Times New Roman"/>
                <a:ea typeface="Times New Roman"/>
              </a:rPr>
              <a:t>31</a:t>
            </a:r>
            <a:r>
              <a:rPr lang="fr-FR" sz="2400" dirty="0">
                <a:latin typeface="Times New Roman"/>
                <a:ea typeface="Times New Roman"/>
              </a:rPr>
              <a:t> = V</a:t>
            </a:r>
            <a:r>
              <a:rPr lang="fr-FR" sz="2400" baseline="-25000" dirty="0">
                <a:latin typeface="Times New Roman"/>
                <a:ea typeface="Times New Roman"/>
              </a:rPr>
              <a:t>3</a:t>
            </a:r>
            <a:r>
              <a:rPr lang="fr-FR" sz="2400" dirty="0">
                <a:latin typeface="Times New Roman"/>
                <a:ea typeface="Times New Roman"/>
              </a:rPr>
              <a:t>-V</a:t>
            </a:r>
            <a:r>
              <a:rPr lang="fr-FR" sz="2400" baseline="-25000" dirty="0">
                <a:latin typeface="Times New Roman"/>
                <a:ea typeface="Times New Roman"/>
              </a:rPr>
              <a:t>1</a:t>
            </a:r>
            <a:endParaRPr lang="fr-FR" sz="2400" dirty="0">
              <a:effectLst/>
              <a:latin typeface="Times New Roman"/>
              <a:ea typeface="Times New Roman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43719" y="2514625"/>
            <a:ext cx="75406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fr-FR" sz="2400" i="1" dirty="0">
                <a:solidFill>
                  <a:srgbClr val="FF0000"/>
                </a:solidFill>
                <a:latin typeface="Times New Roman"/>
                <a:ea typeface="Times New Roman"/>
              </a:rPr>
              <a:t>Les tensions composées sont les tensions entre deux phases </a:t>
            </a:r>
            <a:endParaRPr lang="fr-FR" sz="2400" dirty="0">
              <a:solidFill>
                <a:srgbClr val="FF0000"/>
              </a:solidFill>
              <a:latin typeface="Times New Roman"/>
              <a:ea typeface="Times New Roman"/>
            </a:endParaRPr>
          </a:p>
        </p:txBody>
      </p:sp>
      <p:sp>
        <p:nvSpPr>
          <p:cNvPr id="17" name="Rectangle 11"/>
          <p:cNvSpPr>
            <a:spLocks noChangeArrowheads="1"/>
          </p:cNvSpPr>
          <p:nvPr/>
        </p:nvSpPr>
        <p:spPr bwMode="auto">
          <a:xfrm>
            <a:off x="143508" y="3717032"/>
            <a:ext cx="361669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  <a:ea typeface="Times New Roman" pitchFamily="18" charset="0"/>
                <a:cs typeface="Arial" pitchFamily="34" charset="0"/>
              </a:rPr>
              <a:t>Relations entre les tensions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  <a:ea typeface="Times New Roman" pitchFamily="18" charset="0"/>
                <a:cs typeface="Arial" pitchFamily="34" charset="0"/>
              </a:rPr>
              <a:t>max (crête)  et efficace :     </a:t>
            </a:r>
            <a:endParaRPr kumimoji="0" lang="fr-FR" alt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  <a:cs typeface="Arial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440163" y="3728661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altLang="fr-FR" sz="2400" dirty="0">
                <a:solidFill>
                  <a:prstClr val="black"/>
                </a:solidFill>
                <a:latin typeface="Times" pitchFamily="18" charset="0"/>
                <a:ea typeface="Times New Roman" pitchFamily="18" charset="0"/>
                <a:cs typeface="Arial" pitchFamily="34" charset="0"/>
              </a:rPr>
              <a:t>Relations entre les tensions composées et </a:t>
            </a:r>
            <a:r>
              <a:rPr lang="fr-FR" altLang="fr-FR" sz="2400" dirty="0" smtClean="0">
                <a:solidFill>
                  <a:prstClr val="black"/>
                </a:solidFill>
                <a:latin typeface="Times" pitchFamily="18" charset="0"/>
                <a:ea typeface="Times New Roman" pitchFamily="18" charset="0"/>
                <a:cs typeface="Arial" pitchFamily="34" charset="0"/>
              </a:rPr>
              <a:t>simples :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359532" y="4532993"/>
                <a:ext cx="2886677" cy="127227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ts val="0"/>
                  </a:spcAft>
                </a:pPr>
                <a:r>
                  <a:rPr lang="fr-FR" sz="2400" dirty="0" smtClean="0">
                    <a:solidFill>
                      <a:srgbClr val="FF0000"/>
                    </a:solidFill>
                    <a:latin typeface="Times" pitchFamily="18" charset="0"/>
                    <a:ea typeface="Times New Roman"/>
                  </a:rPr>
                  <a:t>V</a:t>
                </a:r>
                <a:r>
                  <a:rPr lang="fr-FR" sz="2400" baseline="-25000" dirty="0" err="1">
                    <a:solidFill>
                      <a:srgbClr val="FF0000"/>
                    </a:solidFill>
                    <a:effectLst/>
                    <a:latin typeface="Times" pitchFamily="18" charset="0"/>
                    <a:ea typeface="Times New Roman"/>
                  </a:rPr>
                  <a:t>max</a:t>
                </a:r>
                <a:r>
                  <a:rPr lang="fr-FR" sz="2400" dirty="0">
                    <a:solidFill>
                      <a:srgbClr val="FF0000"/>
                    </a:solidFill>
                    <a:effectLst/>
                    <a:latin typeface="Times" pitchFamily="18" charset="0"/>
                    <a:ea typeface="Times New Roman"/>
                  </a:rPr>
                  <a:t> =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fr-FR" sz="2400" i="1">
                            <a:solidFill>
                              <a:srgbClr val="FF0000"/>
                            </a:solidFill>
                            <a:effectLst/>
                            <a:latin typeface="Cambria Math"/>
                            <a:ea typeface="Times New Roman"/>
                          </a:rPr>
                        </m:ctrlPr>
                      </m:accPr>
                      <m:e>
                        <m:r>
                          <a:rPr lang="fr-FR" sz="2400" i="1">
                            <a:solidFill>
                              <a:srgbClr val="FF0000"/>
                            </a:solidFill>
                            <a:effectLst/>
                            <a:latin typeface="Cambria Math"/>
                            <a:ea typeface="Times New Roman"/>
                          </a:rPr>
                          <m:t>𝑉</m:t>
                        </m:r>
                      </m:e>
                    </m:acc>
                  </m:oMath>
                </a14:m>
                <a:r>
                  <a:rPr lang="fr-FR" sz="2400" dirty="0">
                    <a:solidFill>
                      <a:srgbClr val="FF0000"/>
                    </a:solidFill>
                    <a:effectLst/>
                    <a:latin typeface="Times" pitchFamily="18" charset="0"/>
                    <a:ea typeface="Times New Roman"/>
                  </a:rPr>
                  <a:t> =  </a:t>
                </a:r>
                <a:r>
                  <a:rPr lang="fr-FR" sz="2400" dirty="0" err="1">
                    <a:solidFill>
                      <a:srgbClr val="FF0000"/>
                    </a:solidFill>
                    <a:effectLst/>
                    <a:latin typeface="Times" pitchFamily="18" charset="0"/>
                    <a:ea typeface="Times New Roman"/>
                  </a:rPr>
                  <a:t>V</a:t>
                </a:r>
                <a:r>
                  <a:rPr lang="fr-FR" sz="2400" baseline="-25000" dirty="0" err="1">
                    <a:solidFill>
                      <a:srgbClr val="FF0000"/>
                    </a:solidFill>
                    <a:effectLst/>
                    <a:latin typeface="Times" pitchFamily="18" charset="0"/>
                    <a:ea typeface="Times New Roman"/>
                  </a:rPr>
                  <a:t>eff</a:t>
                </a:r>
                <a:r>
                  <a:rPr lang="fr-FR" sz="2400" dirty="0">
                    <a:solidFill>
                      <a:srgbClr val="FF0000"/>
                    </a:solidFill>
                    <a:effectLst/>
                    <a:latin typeface="Times" pitchFamily="18" charset="0"/>
                    <a:ea typeface="Times New Roman"/>
                  </a:rPr>
                  <a:t>*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fr-FR" sz="2400" i="1">
                            <a:solidFill>
                              <a:srgbClr val="FF0000"/>
                            </a:solidFill>
                            <a:effectLst/>
                            <a:latin typeface="Cambria Math"/>
                            <a:ea typeface="Times New Roman"/>
                          </a:rPr>
                        </m:ctrlPr>
                      </m:radPr>
                      <m:deg/>
                      <m:e>
                        <m:r>
                          <a:rPr lang="fr-FR" sz="2400" i="1">
                            <a:solidFill>
                              <a:srgbClr val="FF0000"/>
                            </a:solidFill>
                            <a:effectLst/>
                            <a:latin typeface="Cambria Math"/>
                            <a:ea typeface="Times New Roman"/>
                          </a:rPr>
                          <m:t>2</m:t>
                        </m:r>
                      </m:e>
                    </m:rad>
                  </m:oMath>
                </a14:m>
                <a:r>
                  <a:rPr lang="fr-FR" sz="2400" dirty="0">
                    <a:solidFill>
                      <a:srgbClr val="FF0000"/>
                    </a:solidFill>
                    <a:effectLst/>
                    <a:latin typeface="Times" pitchFamily="18" charset="0"/>
                    <a:ea typeface="Times New Roman"/>
                  </a:rPr>
                  <a:t>	    </a:t>
                </a:r>
                <a:r>
                  <a:rPr lang="fr-FR" sz="2400" dirty="0" smtClean="0">
                    <a:solidFill>
                      <a:srgbClr val="FF0000"/>
                    </a:solidFill>
                    <a:effectLst/>
                    <a:latin typeface="Times" pitchFamily="18" charset="0"/>
                    <a:ea typeface="Times New Roman"/>
                  </a:rPr>
                  <a:t>   </a:t>
                </a:r>
              </a:p>
              <a:p>
                <a:pPr algn="just">
                  <a:spcAft>
                    <a:spcPts val="0"/>
                  </a:spcAft>
                </a:pPr>
                <a:r>
                  <a:rPr lang="fr-FR" sz="2400" dirty="0" err="1" smtClean="0">
                    <a:solidFill>
                      <a:srgbClr val="FF0000"/>
                    </a:solidFill>
                    <a:effectLst/>
                    <a:latin typeface="Times" pitchFamily="18" charset="0"/>
                    <a:ea typeface="Times New Roman"/>
                  </a:rPr>
                  <a:t>U</a:t>
                </a:r>
                <a:r>
                  <a:rPr lang="fr-FR" sz="2400" baseline="-25000" dirty="0" err="1" smtClean="0">
                    <a:solidFill>
                      <a:srgbClr val="FF0000"/>
                    </a:solidFill>
                    <a:effectLst/>
                    <a:latin typeface="Times" pitchFamily="18" charset="0"/>
                    <a:ea typeface="Times New Roman"/>
                  </a:rPr>
                  <a:t>max</a:t>
                </a:r>
                <a:r>
                  <a:rPr lang="fr-FR" sz="2400" dirty="0" smtClean="0">
                    <a:solidFill>
                      <a:srgbClr val="FF0000"/>
                    </a:solidFill>
                    <a:effectLst/>
                    <a:latin typeface="Times" pitchFamily="18" charset="0"/>
                    <a:ea typeface="Times New Roman"/>
                  </a:rPr>
                  <a:t> </a:t>
                </a:r>
                <a:r>
                  <a:rPr lang="fr-FR" sz="2400" dirty="0">
                    <a:solidFill>
                      <a:srgbClr val="FF0000"/>
                    </a:solidFill>
                    <a:effectLst/>
                    <a:latin typeface="Times" pitchFamily="18" charset="0"/>
                    <a:ea typeface="Times New Roman"/>
                  </a:rPr>
                  <a:t>=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fr-FR" sz="2400" i="1">
                            <a:solidFill>
                              <a:srgbClr val="FF0000"/>
                            </a:solidFill>
                            <a:effectLst/>
                            <a:latin typeface="Cambria Math"/>
                            <a:ea typeface="Times New Roman"/>
                          </a:rPr>
                        </m:ctrlPr>
                      </m:accPr>
                      <m:e>
                        <m:r>
                          <a:rPr lang="fr-FR" sz="2400" i="1">
                            <a:solidFill>
                              <a:srgbClr val="FF0000"/>
                            </a:solidFill>
                            <a:effectLst/>
                            <a:latin typeface="Cambria Math"/>
                            <a:ea typeface="Times New Roman"/>
                          </a:rPr>
                          <m:t>𝑈</m:t>
                        </m:r>
                      </m:e>
                    </m:acc>
                  </m:oMath>
                </a14:m>
                <a:r>
                  <a:rPr lang="fr-FR" sz="2400" dirty="0">
                    <a:solidFill>
                      <a:srgbClr val="FF0000"/>
                    </a:solidFill>
                    <a:effectLst/>
                    <a:latin typeface="Times" pitchFamily="18" charset="0"/>
                    <a:ea typeface="Times New Roman"/>
                  </a:rPr>
                  <a:t> =  </a:t>
                </a:r>
                <a:r>
                  <a:rPr lang="fr-FR" sz="2400" dirty="0" err="1">
                    <a:solidFill>
                      <a:srgbClr val="FF0000"/>
                    </a:solidFill>
                    <a:effectLst/>
                    <a:latin typeface="Times" pitchFamily="18" charset="0"/>
                    <a:ea typeface="Times New Roman"/>
                  </a:rPr>
                  <a:t>U</a:t>
                </a:r>
                <a:r>
                  <a:rPr lang="fr-FR" sz="2400" baseline="-25000" dirty="0" err="1">
                    <a:solidFill>
                      <a:srgbClr val="FF0000"/>
                    </a:solidFill>
                    <a:effectLst/>
                    <a:latin typeface="Times" pitchFamily="18" charset="0"/>
                    <a:ea typeface="Times New Roman"/>
                  </a:rPr>
                  <a:t>eff</a:t>
                </a:r>
                <a:r>
                  <a:rPr lang="fr-FR" sz="2400" dirty="0">
                    <a:solidFill>
                      <a:srgbClr val="FF0000"/>
                    </a:solidFill>
                    <a:effectLst/>
                    <a:latin typeface="Times" pitchFamily="18" charset="0"/>
                    <a:ea typeface="Times New Roman"/>
                  </a:rPr>
                  <a:t>*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fr-FR" sz="2400" i="1">
                            <a:solidFill>
                              <a:srgbClr val="FF0000"/>
                            </a:solidFill>
                            <a:effectLst/>
                            <a:latin typeface="Cambria Math"/>
                            <a:ea typeface="Times New Roman"/>
                          </a:rPr>
                        </m:ctrlPr>
                      </m:radPr>
                      <m:deg/>
                      <m:e>
                        <m:r>
                          <a:rPr lang="fr-FR" sz="2400" i="1">
                            <a:solidFill>
                              <a:srgbClr val="FF0000"/>
                            </a:solidFill>
                            <a:effectLst/>
                            <a:latin typeface="Cambria Math"/>
                            <a:ea typeface="Times New Roman"/>
                          </a:rPr>
                          <m:t>2</m:t>
                        </m:r>
                      </m:e>
                    </m:rad>
                  </m:oMath>
                </a14:m>
                <a:endParaRPr lang="fr-FR" sz="1600" dirty="0">
                  <a:solidFill>
                    <a:srgbClr val="FF0000"/>
                  </a:solidFill>
                  <a:effectLst/>
                  <a:latin typeface="Times" pitchFamily="18" charset="0"/>
                  <a:ea typeface="Times New Roman"/>
                </a:endParaRP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532" y="4532993"/>
                <a:ext cx="2886677" cy="1272271"/>
              </a:xfrm>
              <a:prstGeom prst="rect">
                <a:avLst/>
              </a:prstGeom>
              <a:blipFill rotWithShape="1">
                <a:blip r:embed="rId3"/>
                <a:stretch>
                  <a:fillRect l="-3376" t="-481" b="-1105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5580112" y="4559658"/>
                <a:ext cx="1700722" cy="49648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spcAft>
                    <a:spcPts val="0"/>
                  </a:spcAft>
                </a:pPr>
                <a:r>
                  <a:rPr lang="fr-FR" sz="2400" i="1" dirty="0" smtClean="0">
                    <a:solidFill>
                      <a:srgbClr val="FF0000"/>
                    </a:solidFill>
                    <a:latin typeface="Times" pitchFamily="18" charset="0"/>
                    <a:ea typeface="Times New Roman"/>
                  </a:rPr>
                  <a:t>U  </a:t>
                </a:r>
                <a:r>
                  <a:rPr lang="fr-FR" sz="2400" i="1" dirty="0">
                    <a:solidFill>
                      <a:srgbClr val="FF0000"/>
                    </a:solidFill>
                    <a:effectLst/>
                    <a:latin typeface="Times" pitchFamily="18" charset="0"/>
                    <a:ea typeface="Times New Roman"/>
                  </a:rPr>
                  <a:t>=  V</a:t>
                </a:r>
                <a14:m>
                  <m:oMath xmlns:m="http://schemas.openxmlformats.org/officeDocument/2006/math">
                    <m:r>
                      <a:rPr lang="fr-FR" sz="2400" i="1">
                        <a:solidFill>
                          <a:srgbClr val="FF0000"/>
                        </a:solidFill>
                        <a:effectLst/>
                        <a:latin typeface="Cambria Math"/>
                        <a:ea typeface="Times New Roman"/>
                      </a:rPr>
                      <m:t>∗</m:t>
                    </m:r>
                    <m:rad>
                      <m:radPr>
                        <m:degHide m:val="on"/>
                        <m:ctrlPr>
                          <a:rPr lang="fr-FR" sz="2400" i="1">
                            <a:solidFill>
                              <a:srgbClr val="FF0000"/>
                            </a:solidFill>
                            <a:effectLst/>
                            <a:latin typeface="Cambria Math"/>
                            <a:ea typeface="Times New Roman"/>
                          </a:rPr>
                        </m:ctrlPr>
                      </m:radPr>
                      <m:deg/>
                      <m:e>
                        <m:r>
                          <a:rPr lang="fr-FR" sz="2400" i="1">
                            <a:solidFill>
                              <a:srgbClr val="FF0000"/>
                            </a:solidFill>
                            <a:effectLst/>
                            <a:latin typeface="Cambria Math"/>
                            <a:ea typeface="Times New Roman"/>
                          </a:rPr>
                          <m:t>3</m:t>
                        </m:r>
                      </m:e>
                    </m:rad>
                  </m:oMath>
                </a14:m>
                <a:endParaRPr lang="fr-FR" sz="2400" dirty="0">
                  <a:solidFill>
                    <a:srgbClr val="FF0000"/>
                  </a:solidFill>
                  <a:effectLst/>
                  <a:latin typeface="Times" pitchFamily="18" charset="0"/>
                  <a:ea typeface="Times New Roman"/>
                </a:endParaRPr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0112" y="4559658"/>
                <a:ext cx="1700722" cy="496483"/>
              </a:xfrm>
              <a:prstGeom prst="rect">
                <a:avLst/>
              </a:prstGeom>
              <a:blipFill rotWithShape="1">
                <a:blip r:embed="rId4"/>
                <a:stretch>
                  <a:fillRect l="-5018" t="-1235" b="-2963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71500" y="5913276"/>
                <a:ext cx="4325280" cy="84087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ts val="0"/>
                  </a:spcAft>
                </a:pPr>
                <a:r>
                  <a:rPr lang="fr-FR" sz="2400" dirty="0" smtClean="0">
                    <a:solidFill>
                      <a:srgbClr val="FF0000"/>
                    </a:solidFill>
                    <a:latin typeface="Times" pitchFamily="18" charset="0"/>
                    <a:ea typeface="Times New Roman"/>
                  </a:rPr>
                  <a:t>Ex :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fr-FR" sz="2400" i="1">
                            <a:solidFill>
                              <a:srgbClr val="FF0000"/>
                            </a:solidFill>
                            <a:effectLst/>
                            <a:latin typeface="Cambria Math"/>
                            <a:ea typeface="Times New Roman"/>
                          </a:rPr>
                        </m:ctrlPr>
                      </m:accPr>
                      <m:e>
                        <m:r>
                          <a:rPr lang="fr-FR" sz="2400" i="1">
                            <a:solidFill>
                              <a:srgbClr val="FF0000"/>
                            </a:solidFill>
                            <a:effectLst/>
                            <a:latin typeface="Cambria Math"/>
                            <a:ea typeface="Times New Roman"/>
                          </a:rPr>
                          <m:t>𝑉</m:t>
                        </m:r>
                      </m:e>
                    </m:acc>
                  </m:oMath>
                </a14:m>
                <a:r>
                  <a:rPr lang="fr-FR" sz="2400" dirty="0">
                    <a:solidFill>
                      <a:srgbClr val="FF0000"/>
                    </a:solidFill>
                    <a:effectLst/>
                    <a:latin typeface="Times" pitchFamily="18" charset="0"/>
                    <a:ea typeface="Times New Roman"/>
                  </a:rPr>
                  <a:t> = 325V alors</a:t>
                </a:r>
                <a:r>
                  <a:rPr lang="fr-FR" sz="2400" i="1" dirty="0">
                    <a:solidFill>
                      <a:srgbClr val="FF0000"/>
                    </a:solidFill>
                    <a:effectLst/>
                    <a:latin typeface="Times" pitchFamily="18" charset="0"/>
                    <a:ea typeface="Times New Roman"/>
                  </a:rPr>
                  <a:t> </a:t>
                </a:r>
                <a:r>
                  <a:rPr lang="fr-FR" sz="2400" dirty="0" err="1">
                    <a:solidFill>
                      <a:srgbClr val="FF0000"/>
                    </a:solidFill>
                    <a:effectLst/>
                    <a:latin typeface="Times" pitchFamily="18" charset="0"/>
                    <a:ea typeface="Times New Roman"/>
                  </a:rPr>
                  <a:t>V</a:t>
                </a:r>
                <a:r>
                  <a:rPr lang="fr-FR" sz="2400" baseline="-25000" dirty="0" err="1">
                    <a:solidFill>
                      <a:srgbClr val="FF0000"/>
                    </a:solidFill>
                    <a:effectLst/>
                    <a:latin typeface="Times" pitchFamily="18" charset="0"/>
                    <a:ea typeface="Times New Roman"/>
                  </a:rPr>
                  <a:t>eff</a:t>
                </a:r>
                <a:r>
                  <a:rPr lang="fr-FR" sz="2400" dirty="0">
                    <a:solidFill>
                      <a:srgbClr val="FF0000"/>
                    </a:solidFill>
                    <a:effectLst/>
                    <a:latin typeface="Times" pitchFamily="18" charset="0"/>
                    <a:ea typeface="Times New Roman"/>
                  </a:rPr>
                  <a:t> =</a:t>
                </a:r>
                <a:r>
                  <a:rPr lang="fr-FR" sz="2400" i="1" dirty="0">
                    <a:solidFill>
                      <a:srgbClr val="FF0000"/>
                    </a:solidFill>
                    <a:effectLst/>
                    <a:latin typeface="Times" pitchFamily="18" charset="0"/>
                    <a:ea typeface="Times New Roman"/>
                  </a:rPr>
                  <a:t> 	</a:t>
                </a:r>
                <a:r>
                  <a:rPr lang="fr-FR" sz="2400" dirty="0">
                    <a:solidFill>
                      <a:srgbClr val="FF0000"/>
                    </a:solidFill>
                    <a:effectLst/>
                    <a:latin typeface="Times" pitchFamily="18" charset="0"/>
                    <a:ea typeface="Times New Roman"/>
                  </a:rPr>
                  <a:t>		</a:t>
                </a:r>
                <a:endParaRPr lang="fr-FR" sz="1600" dirty="0">
                  <a:solidFill>
                    <a:srgbClr val="FF0000"/>
                  </a:solidFill>
                  <a:effectLst/>
                  <a:latin typeface="Times" pitchFamily="18" charset="0"/>
                  <a:ea typeface="Times New Roman"/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00" y="5913276"/>
                <a:ext cx="4325280" cy="840871"/>
              </a:xfrm>
              <a:prstGeom prst="rect">
                <a:avLst/>
              </a:prstGeom>
              <a:blipFill rotWithShape="1">
                <a:blip r:embed="rId5"/>
                <a:stretch>
                  <a:fillRect l="-2257" t="-362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Rectangle 23"/>
          <p:cNvSpPr/>
          <p:nvPr/>
        </p:nvSpPr>
        <p:spPr>
          <a:xfrm>
            <a:off x="4452900" y="5883347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/>
            <a:r>
              <a:rPr lang="fr-FR" sz="2400" dirty="0">
                <a:solidFill>
                  <a:srgbClr val="FF0000"/>
                </a:solidFill>
                <a:latin typeface="Times" pitchFamily="18" charset="0"/>
                <a:ea typeface="Times New Roman"/>
              </a:rPr>
              <a:t>Ex : V = 230V alors U</a:t>
            </a:r>
            <a:r>
              <a:rPr lang="fr-FR" sz="2400" i="1" dirty="0">
                <a:solidFill>
                  <a:srgbClr val="FF0000"/>
                </a:solidFill>
                <a:latin typeface="Times" pitchFamily="18" charset="0"/>
                <a:ea typeface="Times New Roman"/>
              </a:rPr>
              <a:t> </a:t>
            </a:r>
            <a:r>
              <a:rPr lang="fr-FR" sz="2400" i="1" dirty="0" smtClean="0">
                <a:solidFill>
                  <a:srgbClr val="FF0000"/>
                </a:solidFill>
                <a:latin typeface="Times" pitchFamily="18" charset="0"/>
                <a:ea typeface="Times New Roman"/>
              </a:rPr>
              <a:t>=</a:t>
            </a:r>
            <a:endParaRPr lang="fr-FR" sz="1600" dirty="0">
              <a:solidFill>
                <a:srgbClr val="FF0000"/>
              </a:solidFill>
              <a:latin typeface="Times" pitchFamily="18" charset="0"/>
              <a:ea typeface="Times New Roman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455876" y="5948273"/>
            <a:ext cx="8338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i="1" dirty="0">
                <a:solidFill>
                  <a:srgbClr val="FF0000"/>
                </a:solidFill>
                <a:latin typeface="Times" pitchFamily="18" charset="0"/>
                <a:ea typeface="Times New Roman"/>
              </a:rPr>
              <a:t>230V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7698271" y="5805264"/>
                <a:ext cx="1172244" cy="86581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just"/>
                <a:r>
                  <a:rPr lang="fr-FR" sz="2400" i="1" dirty="0">
                    <a:solidFill>
                      <a:srgbClr val="FF0000"/>
                    </a:solidFill>
                    <a:latin typeface="Times" pitchFamily="18" charset="0"/>
                    <a:ea typeface="Times New Roman"/>
                  </a:rPr>
                  <a:t>230*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fr-FR" sz="2400" i="1">
                            <a:solidFill>
                              <a:srgbClr val="FF0000"/>
                            </a:solidFill>
                            <a:latin typeface="Cambria Math"/>
                            <a:ea typeface="Times New Roman"/>
                          </a:rPr>
                        </m:ctrlPr>
                      </m:radPr>
                      <m:deg/>
                      <m:e>
                        <m:r>
                          <a:rPr lang="fr-FR" sz="2400" i="1">
                            <a:solidFill>
                              <a:srgbClr val="FF0000"/>
                            </a:solidFill>
                            <a:latin typeface="Cambria Math"/>
                            <a:ea typeface="Times New Roman"/>
                          </a:rPr>
                          <m:t>3</m:t>
                        </m:r>
                      </m:e>
                    </m:rad>
                  </m:oMath>
                </a14:m>
                <a:endParaRPr lang="fr-FR" sz="2400" i="1" dirty="0" smtClean="0">
                  <a:solidFill>
                    <a:srgbClr val="FF0000"/>
                  </a:solidFill>
                  <a:latin typeface="Times" pitchFamily="18" charset="0"/>
                  <a:ea typeface="Times New Roman"/>
                </a:endParaRPr>
              </a:p>
              <a:p>
                <a:pPr lvl="0" algn="just"/>
                <a:r>
                  <a:rPr lang="fr-FR" sz="2400" i="1" dirty="0">
                    <a:solidFill>
                      <a:srgbClr val="FF0000"/>
                    </a:solidFill>
                    <a:latin typeface="Times" pitchFamily="18" charset="0"/>
                    <a:ea typeface="Times New Roman"/>
                  </a:rPr>
                  <a:t>= 400V</a:t>
                </a:r>
                <a:endParaRPr lang="fr-FR" sz="1600" dirty="0">
                  <a:solidFill>
                    <a:srgbClr val="FF0000"/>
                  </a:solidFill>
                  <a:latin typeface="Times" pitchFamily="18" charset="0"/>
                  <a:ea typeface="Times New Roman"/>
                </a:endParaRPr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8271" y="5805264"/>
                <a:ext cx="1172244" cy="865814"/>
              </a:xfrm>
              <a:prstGeom prst="rect">
                <a:avLst/>
              </a:prstGeom>
              <a:blipFill rotWithShape="1">
                <a:blip r:embed="rId6"/>
                <a:stretch>
                  <a:fillRect l="-8333" t="-704" r="-2083" b="-1619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443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21" grpId="0"/>
      <p:bldP spid="22" grpId="0"/>
      <p:bldP spid="25" grpId="0"/>
      <p:bldP spid="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568214"/>
            <a:ext cx="4428492" cy="385242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/>
          <p:cNvSpPr/>
          <p:nvPr/>
        </p:nvSpPr>
        <p:spPr>
          <a:xfrm>
            <a:off x="179512" y="116632"/>
            <a:ext cx="53783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Aft>
                <a:spcPts val="0"/>
              </a:spcAft>
              <a:tabLst>
                <a:tab pos="228600" algn="l"/>
              </a:tabLst>
            </a:pPr>
            <a:r>
              <a:rPr lang="fr-FR" sz="2400" b="1" i="1" u="sng" dirty="0" smtClean="0">
                <a:latin typeface="Times New Roman"/>
                <a:ea typeface="Times New Roman"/>
              </a:rPr>
              <a:t>4 PRINCIPE </a:t>
            </a:r>
            <a:r>
              <a:rPr lang="fr-FR" sz="2400" b="1" i="1" u="sng" dirty="0">
                <a:latin typeface="Times New Roman"/>
                <a:ea typeface="Times New Roman"/>
              </a:rPr>
              <a:t>DE FONCTIONNEMENT</a:t>
            </a:r>
            <a:endParaRPr lang="fr-FR" sz="2400" b="1" i="1" u="sng" dirty="0">
              <a:effectLst/>
              <a:latin typeface="Times New Roman"/>
              <a:ea typeface="Times New Roman"/>
            </a:endParaRPr>
          </a:p>
        </p:txBody>
      </p:sp>
      <p:pic>
        <p:nvPicPr>
          <p:cNvPr id="6" name="Image 5" descr="Résultat de recherche d'images pour &quot;symbole moteur asynchrone :&quot;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4833156"/>
            <a:ext cx="2448272" cy="183620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/>
          <p:cNvSpPr/>
          <p:nvPr/>
        </p:nvSpPr>
        <p:spPr>
          <a:xfrm>
            <a:off x="2051720" y="5621213"/>
            <a:ext cx="14398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>
                <a:latin typeface="Times New Roman"/>
                <a:ea typeface="Times New Roman"/>
              </a:rPr>
              <a:t>Symbole :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1412040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9512" y="116632"/>
            <a:ext cx="53783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Aft>
                <a:spcPts val="0"/>
              </a:spcAft>
              <a:tabLst>
                <a:tab pos="228600" algn="l"/>
              </a:tabLst>
            </a:pPr>
            <a:r>
              <a:rPr lang="fr-FR" sz="2400" b="1" i="1" u="sng" dirty="0" smtClean="0">
                <a:latin typeface="Times New Roman"/>
                <a:ea typeface="Times New Roman"/>
              </a:rPr>
              <a:t>4 PRINCIPE </a:t>
            </a:r>
            <a:r>
              <a:rPr lang="fr-FR" sz="2400" b="1" i="1" u="sng" dirty="0">
                <a:latin typeface="Times New Roman"/>
                <a:ea typeface="Times New Roman"/>
              </a:rPr>
              <a:t>DE FONCTIONNEMENT</a:t>
            </a:r>
            <a:endParaRPr lang="fr-FR" sz="2400" b="1" i="1" u="sng" dirty="0">
              <a:effectLst/>
              <a:latin typeface="Times New Roman"/>
              <a:ea typeface="Times New Roman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4365" y="626853"/>
            <a:ext cx="871296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fr-FR" sz="2200" dirty="0">
                <a:latin typeface="Times New Roman"/>
                <a:ea typeface="Times New Roman"/>
              </a:rPr>
              <a:t>Les 3 bobines identiques du stator décalées de 120° sont alimentées par une tension alternative triphasée. Les trois champs alternatifs produits se composent pour </a:t>
            </a:r>
            <a:r>
              <a:rPr lang="fr-FR" sz="2200" dirty="0" smtClean="0">
                <a:latin typeface="Times New Roman"/>
                <a:ea typeface="Times New Roman"/>
              </a:rPr>
              <a:t>former</a:t>
            </a:r>
            <a:endParaRPr lang="fr-FR" sz="22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fr-FR" sz="2200" dirty="0">
                <a:latin typeface="Times New Roman"/>
                <a:ea typeface="Times New Roman"/>
              </a:rPr>
              <a:t> </a:t>
            </a:r>
          </a:p>
          <a:p>
            <a:pPr>
              <a:spcAft>
                <a:spcPts val="0"/>
              </a:spcAft>
            </a:pPr>
            <a:r>
              <a:rPr lang="fr-FR" sz="2200" dirty="0">
                <a:latin typeface="Times New Roman"/>
                <a:ea typeface="Times New Roman"/>
              </a:rPr>
              <a:t>Le rotor est placé dans le champ tournant.</a:t>
            </a:r>
          </a:p>
          <a:p>
            <a:pPr>
              <a:spcAft>
                <a:spcPts val="0"/>
              </a:spcAft>
            </a:pPr>
            <a:r>
              <a:rPr lang="fr-FR" sz="2200" dirty="0">
                <a:latin typeface="Times New Roman"/>
                <a:ea typeface="Times New Roman"/>
              </a:rPr>
              <a:t>Le champ magnétique tournant, induit dans le rotor des courants. Ceux-ci, génèrent des forces électromagnétiques qui entraînent en rotation le rotor.</a:t>
            </a:r>
          </a:p>
          <a:p>
            <a:pPr>
              <a:spcAft>
                <a:spcPts val="0"/>
              </a:spcAft>
            </a:pPr>
            <a:r>
              <a:rPr lang="fr-FR" sz="2200" b="1" dirty="0">
                <a:latin typeface="Times New Roman"/>
                <a:ea typeface="Calibri"/>
              </a:rPr>
              <a:t>Le rotor devenu magnétique va suivre le champ tournant mais il va tourner à une fréquence légèrement inférieure à la fréquence de synchronisme d'où le nom de moteur asynchrone</a:t>
            </a:r>
            <a:r>
              <a:rPr lang="fr-FR" sz="2200" dirty="0">
                <a:latin typeface="Times New Roman"/>
                <a:ea typeface="Calibri"/>
              </a:rPr>
              <a:t>.  Cette différence de fréquence </a:t>
            </a:r>
            <a:r>
              <a:rPr lang="fr-FR" sz="2200" dirty="0" smtClean="0">
                <a:latin typeface="Times New Roman"/>
                <a:ea typeface="Calibri"/>
              </a:rPr>
              <a:t>s'appelle</a:t>
            </a:r>
          </a:p>
          <a:p>
            <a:pPr>
              <a:spcAft>
                <a:spcPts val="0"/>
              </a:spcAft>
            </a:pPr>
            <a:endParaRPr lang="fr-FR" sz="22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fr-FR" sz="2200" dirty="0" smtClean="0">
                <a:latin typeface="Times New Roman"/>
                <a:ea typeface="Calibri"/>
              </a:rPr>
              <a:t>L'inversion </a:t>
            </a:r>
            <a:r>
              <a:rPr lang="fr-FR" sz="2200" dirty="0">
                <a:latin typeface="Times New Roman"/>
                <a:ea typeface="Calibri"/>
              </a:rPr>
              <a:t>du sens de rotation du rotor s'obtient en inversant le sens du champ tournant </a:t>
            </a:r>
            <a:r>
              <a:rPr lang="fr-FR" sz="2200" dirty="0" smtClean="0">
                <a:latin typeface="Times New Roman"/>
                <a:ea typeface="Calibri"/>
              </a:rPr>
              <a:t>:</a:t>
            </a:r>
            <a:endParaRPr lang="fr-FR" sz="2200" dirty="0">
              <a:latin typeface="Times New Roman"/>
              <a:ea typeface="Times New Roman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951819" y="1304764"/>
            <a:ext cx="593551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200" i="1" dirty="0">
                <a:solidFill>
                  <a:srgbClr val="FF0000"/>
                </a:solidFill>
                <a:latin typeface="Times New Roman"/>
                <a:ea typeface="Times New Roman"/>
              </a:rPr>
              <a:t>un champ magnétique tournant </a:t>
            </a:r>
            <a:r>
              <a:rPr lang="fr-FR" sz="2200" i="1" dirty="0">
                <a:solidFill>
                  <a:srgbClr val="FF0000"/>
                </a:solidFill>
                <a:latin typeface="Times New Roman"/>
                <a:ea typeface="Calibri"/>
              </a:rPr>
              <a:t>à la fréquence de synchronisme n</a:t>
            </a:r>
            <a:r>
              <a:rPr lang="fr-FR" sz="2200" i="1" baseline="-25000" dirty="0">
                <a:solidFill>
                  <a:srgbClr val="FF0000"/>
                </a:solidFill>
                <a:latin typeface="Times New Roman"/>
                <a:ea typeface="Calibri"/>
              </a:rPr>
              <a:t>s</a:t>
            </a:r>
            <a:r>
              <a:rPr lang="fr-FR" sz="2200" i="1" dirty="0">
                <a:solidFill>
                  <a:srgbClr val="FF0000"/>
                </a:solidFill>
                <a:latin typeface="Times New Roman"/>
                <a:ea typeface="Calibri"/>
              </a:rPr>
              <a:t>.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411760" y="4005064"/>
            <a:ext cx="171874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200" i="1" dirty="0">
                <a:solidFill>
                  <a:srgbClr val="FF0000"/>
                </a:solidFill>
                <a:latin typeface="Times New Roman"/>
                <a:ea typeface="Calibri"/>
              </a:rPr>
              <a:t>le glissement</a:t>
            </a:r>
            <a:r>
              <a:rPr lang="fr-FR" sz="2200" dirty="0">
                <a:solidFill>
                  <a:srgbClr val="FF0000"/>
                </a:solidFill>
                <a:latin typeface="Times New Roman"/>
                <a:ea typeface="Calibri"/>
              </a:rPr>
              <a:t>.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195736" y="5028058"/>
            <a:ext cx="669159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sz="2200" i="1" dirty="0">
                <a:solidFill>
                  <a:srgbClr val="FF0000"/>
                </a:solidFill>
                <a:latin typeface="Times New Roman"/>
                <a:ea typeface="Calibri"/>
              </a:rPr>
              <a:t>Il suffit d'intervertir deux des trois phases d'alimentation.</a:t>
            </a:r>
            <a:endParaRPr lang="fr-FR" sz="2200" dirty="0">
              <a:solidFill>
                <a:srgbClr val="FF0000"/>
              </a:solidFill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51783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07504" y="188640"/>
            <a:ext cx="89649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  <a:tabLst>
                <a:tab pos="228600" algn="l"/>
              </a:tabLst>
            </a:pPr>
            <a:r>
              <a:rPr lang="fr-FR" sz="2400" b="1" i="1" u="sng" cap="all" dirty="0" smtClean="0">
                <a:latin typeface="Times New Roman"/>
                <a:ea typeface="Times New Roman"/>
              </a:rPr>
              <a:t>5 Couplage </a:t>
            </a:r>
            <a:r>
              <a:rPr lang="fr-FR" sz="2400" b="1" i="1" u="sng" cap="all" dirty="0">
                <a:latin typeface="Times New Roman"/>
                <a:ea typeface="Times New Roman"/>
              </a:rPr>
              <a:t>des enroulements </a:t>
            </a:r>
            <a:r>
              <a:rPr lang="fr-FR" sz="2400" b="1" i="1" u="sng" cap="all" dirty="0" err="1">
                <a:latin typeface="Times New Roman"/>
                <a:ea typeface="Times New Roman"/>
              </a:rPr>
              <a:t>statoriques</a:t>
            </a:r>
            <a:r>
              <a:rPr lang="fr-FR" sz="2400" b="1" i="1" u="sng" cap="all" dirty="0">
                <a:latin typeface="Times New Roman"/>
                <a:ea typeface="Times New Roman"/>
              </a:rPr>
              <a:t> d’un moteur </a:t>
            </a:r>
            <a:r>
              <a:rPr lang="fr-FR" sz="2400" b="1" i="1" u="sng" cap="all" dirty="0" smtClean="0">
                <a:latin typeface="Times New Roman"/>
                <a:ea typeface="Times New Roman"/>
              </a:rPr>
              <a:t>:</a:t>
            </a:r>
            <a:endParaRPr lang="fr-FR" sz="1600" dirty="0">
              <a:effectLst/>
              <a:latin typeface="Times New Roman"/>
              <a:ea typeface="Times New Roman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87524" y="1124744"/>
            <a:ext cx="56957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>
              <a:spcAft>
                <a:spcPts val="0"/>
              </a:spcAft>
              <a:buFont typeface="Symbol"/>
              <a:buChar char=""/>
              <a:tabLst>
                <a:tab pos="228600" algn="l"/>
              </a:tabLst>
            </a:pPr>
            <a:r>
              <a:rPr lang="fr-FR" sz="2400" dirty="0">
                <a:latin typeface="Times New Roman"/>
                <a:ea typeface="Times New Roman"/>
              </a:rPr>
              <a:t>Repérage de la</a:t>
            </a:r>
            <a:r>
              <a:rPr lang="fr-FR" sz="2400" b="1" dirty="0">
                <a:latin typeface="Times New Roman"/>
                <a:ea typeface="Times New Roman"/>
              </a:rPr>
              <a:t> </a:t>
            </a:r>
            <a:r>
              <a:rPr lang="fr-FR" sz="2400" dirty="0">
                <a:latin typeface="Times New Roman"/>
                <a:ea typeface="Times New Roman"/>
              </a:rPr>
              <a:t>plaque à bornes du moteur</a:t>
            </a:r>
            <a:endParaRPr lang="fr-FR" sz="1600" dirty="0">
              <a:effectLst/>
              <a:latin typeface="Times New Roman"/>
              <a:ea typeface="Times New Roman"/>
            </a:endParaRPr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13" name="Obje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9788607"/>
              </p:ext>
            </p:extLst>
          </p:nvPr>
        </p:nvGraphicFramePr>
        <p:xfrm>
          <a:off x="2159732" y="1971420"/>
          <a:ext cx="4902017" cy="21962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8" name="Picture" r:id="rId3" imgW="2657856" imgH="1191768" progId="Word.Picture.8">
                  <p:embed/>
                </p:oleObj>
              </mc:Choice>
              <mc:Fallback>
                <p:oleObj name="Picture" r:id="rId3" imgW="2657856" imgH="1191768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9732" y="1971420"/>
                        <a:ext cx="4902017" cy="219624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13"/>
          <p:cNvSpPr/>
          <p:nvPr/>
        </p:nvSpPr>
        <p:spPr>
          <a:xfrm>
            <a:off x="279326" y="4581128"/>
            <a:ext cx="856895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000"/>
              </a:spcBef>
              <a:spcAft>
                <a:spcPts val="0"/>
              </a:spcAft>
            </a:pPr>
            <a:r>
              <a:rPr lang="fr-FR" sz="2400" b="1" dirty="0">
                <a:solidFill>
                  <a:srgbClr val="000000"/>
                </a:solidFill>
                <a:latin typeface="Times" pitchFamily="18" charset="0"/>
                <a:ea typeface="Times New Roman"/>
                <a:cs typeface="Times New Roman"/>
              </a:rPr>
              <a:t>U : </a:t>
            </a:r>
            <a:r>
              <a:rPr lang="fr-FR" sz="2400" dirty="0">
                <a:solidFill>
                  <a:srgbClr val="000000"/>
                </a:solidFill>
                <a:latin typeface="Times" pitchFamily="18" charset="0"/>
                <a:ea typeface="Times New Roman"/>
                <a:cs typeface="Times New Roman"/>
              </a:rPr>
              <a:t>tension composée du réseau</a:t>
            </a:r>
            <a:r>
              <a:rPr lang="fr-FR" sz="2400" b="1" dirty="0">
                <a:solidFill>
                  <a:srgbClr val="000000"/>
                </a:solidFill>
                <a:latin typeface="Times" pitchFamily="18" charset="0"/>
                <a:ea typeface="Times New Roman"/>
                <a:cs typeface="Times New Roman"/>
              </a:rPr>
              <a:t>	V : </a:t>
            </a:r>
            <a:r>
              <a:rPr lang="fr-FR" sz="2400" dirty="0">
                <a:solidFill>
                  <a:srgbClr val="000000"/>
                </a:solidFill>
                <a:latin typeface="Times" pitchFamily="18" charset="0"/>
                <a:ea typeface="Times New Roman"/>
                <a:cs typeface="Times New Roman"/>
              </a:rPr>
              <a:t>tension simple du réseau</a:t>
            </a:r>
            <a:endParaRPr lang="fr-FR" sz="2400" dirty="0">
              <a:solidFill>
                <a:srgbClr val="243F60"/>
              </a:solidFill>
              <a:latin typeface="Times" pitchFamily="18" charset="0"/>
              <a:ea typeface="Times New Roman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fr-FR" sz="2400" b="1" dirty="0">
                <a:latin typeface="Times" pitchFamily="18" charset="0"/>
                <a:ea typeface="Times New Roman"/>
              </a:rPr>
              <a:t>I</a:t>
            </a:r>
            <a:r>
              <a:rPr lang="fr-FR" sz="2400" dirty="0">
                <a:latin typeface="Times" pitchFamily="18" charset="0"/>
                <a:ea typeface="Times New Roman"/>
              </a:rPr>
              <a:t> : Intensité en ligne</a:t>
            </a:r>
            <a:r>
              <a:rPr lang="fr-FR" sz="2400" b="1" dirty="0">
                <a:latin typeface="Times" pitchFamily="18" charset="0"/>
                <a:ea typeface="Times New Roman"/>
              </a:rPr>
              <a:t>	J</a:t>
            </a:r>
            <a:r>
              <a:rPr lang="fr-FR" sz="2400" dirty="0">
                <a:latin typeface="Times" pitchFamily="18" charset="0"/>
                <a:ea typeface="Times New Roman"/>
              </a:rPr>
              <a:t> : intensité dans un enroulement du moteur   </a:t>
            </a:r>
            <a:r>
              <a:rPr lang="fr-FR" sz="2400" b="1" dirty="0">
                <a:latin typeface="Times" pitchFamily="18" charset="0"/>
                <a:ea typeface="Times New Roman"/>
              </a:rPr>
              <a:t>Ve</a:t>
            </a:r>
            <a:r>
              <a:rPr lang="fr-FR" sz="2400" dirty="0">
                <a:latin typeface="Times" pitchFamily="18" charset="0"/>
                <a:ea typeface="Times New Roman"/>
              </a:rPr>
              <a:t> : tension aux bornes d’un enroulement</a:t>
            </a:r>
            <a:endParaRPr lang="fr-FR" sz="2400" dirty="0">
              <a:effectLst/>
              <a:latin typeface="Times" pitchFamily="18" charset="0"/>
              <a:ea typeface="Times New Roman"/>
            </a:endParaRPr>
          </a:p>
        </p:txBody>
      </p:sp>
      <p:grpSp>
        <p:nvGrpSpPr>
          <p:cNvPr id="34" name="Groupe 33"/>
          <p:cNvGrpSpPr/>
          <p:nvPr/>
        </p:nvGrpSpPr>
        <p:grpSpPr>
          <a:xfrm>
            <a:off x="2627784" y="2456892"/>
            <a:ext cx="3672408" cy="1260140"/>
            <a:chOff x="2627784" y="2456892"/>
            <a:chExt cx="3672408" cy="1260140"/>
          </a:xfrm>
        </p:grpSpPr>
        <p:cxnSp>
          <p:nvCxnSpPr>
            <p:cNvPr id="16" name="Connecteur droit 15"/>
            <p:cNvCxnSpPr/>
            <p:nvPr/>
          </p:nvCxnSpPr>
          <p:spPr>
            <a:xfrm>
              <a:off x="2627784" y="2456892"/>
              <a:ext cx="756084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cteur droit 16"/>
            <p:cNvCxnSpPr/>
            <p:nvPr/>
          </p:nvCxnSpPr>
          <p:spPr>
            <a:xfrm>
              <a:off x="3383868" y="3573016"/>
              <a:ext cx="756084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eur droit 17"/>
            <p:cNvCxnSpPr/>
            <p:nvPr/>
          </p:nvCxnSpPr>
          <p:spPr>
            <a:xfrm>
              <a:off x="4139952" y="2456892"/>
              <a:ext cx="756084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18"/>
            <p:cNvCxnSpPr/>
            <p:nvPr/>
          </p:nvCxnSpPr>
          <p:spPr>
            <a:xfrm>
              <a:off x="2627784" y="3717032"/>
              <a:ext cx="361090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eur droit 20"/>
            <p:cNvCxnSpPr/>
            <p:nvPr/>
          </p:nvCxnSpPr>
          <p:spPr>
            <a:xfrm>
              <a:off x="5544108" y="2456892"/>
              <a:ext cx="756084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necteur droit 28"/>
            <p:cNvCxnSpPr/>
            <p:nvPr/>
          </p:nvCxnSpPr>
          <p:spPr>
            <a:xfrm>
              <a:off x="2627784" y="3573016"/>
              <a:ext cx="0" cy="14401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necteur droit 29"/>
            <p:cNvCxnSpPr/>
            <p:nvPr/>
          </p:nvCxnSpPr>
          <p:spPr>
            <a:xfrm>
              <a:off x="6238689" y="3573016"/>
              <a:ext cx="0" cy="14401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necteur droit 31"/>
            <p:cNvCxnSpPr/>
            <p:nvPr/>
          </p:nvCxnSpPr>
          <p:spPr>
            <a:xfrm flipV="1">
              <a:off x="4896036" y="3573016"/>
              <a:ext cx="504056" cy="114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73192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87524" y="296652"/>
            <a:ext cx="76688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0"/>
              </a:spcAft>
              <a:buFont typeface="Symbol"/>
              <a:buChar char=""/>
              <a:tabLst>
                <a:tab pos="228600" algn="l"/>
              </a:tabLst>
            </a:pPr>
            <a:r>
              <a:rPr lang="fr-FR" sz="2400" dirty="0" smtClean="0">
                <a:latin typeface="Times New Roman"/>
                <a:ea typeface="Times New Roman"/>
              </a:rPr>
              <a:t>Couplage étoile des enroulements : symbole Y</a:t>
            </a:r>
            <a:endParaRPr lang="fr-FR" sz="2400" dirty="0">
              <a:effectLst/>
              <a:latin typeface="Times New Roman"/>
              <a:ea typeface="Times New Roman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6" name="Obje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3806895"/>
              </p:ext>
            </p:extLst>
          </p:nvPr>
        </p:nvGraphicFramePr>
        <p:xfrm>
          <a:off x="953955" y="1454838"/>
          <a:ext cx="2662496" cy="20882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0" name="Picture" r:id="rId3" imgW="1694688" imgH="1335024" progId="Word.Picture.8">
                  <p:embed/>
                </p:oleObj>
              </mc:Choice>
              <mc:Fallback>
                <p:oleObj name="Picture" r:id="rId3" imgW="1694688" imgH="1335024" progId="Word.Picture.8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3955" y="1454838"/>
                        <a:ext cx="2662496" cy="208823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2351686"/>
              </p:ext>
            </p:extLst>
          </p:nvPr>
        </p:nvGraphicFramePr>
        <p:xfrm>
          <a:off x="3671900" y="1454838"/>
          <a:ext cx="4902017" cy="21962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1" name="Picture" r:id="rId5" imgW="2657856" imgH="1191768" progId="Word.Picture.8">
                  <p:embed/>
                </p:oleObj>
              </mc:Choice>
              <mc:Fallback>
                <p:oleObj name="Picture" r:id="rId5" imgW="2657856" imgH="1191768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71900" y="1454838"/>
                        <a:ext cx="4902017" cy="219624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Groupe 7"/>
          <p:cNvGrpSpPr/>
          <p:nvPr/>
        </p:nvGrpSpPr>
        <p:grpSpPr>
          <a:xfrm>
            <a:off x="4139952" y="1940310"/>
            <a:ext cx="3672408" cy="1260140"/>
            <a:chOff x="2627784" y="2456892"/>
            <a:chExt cx="3672408" cy="1260140"/>
          </a:xfrm>
        </p:grpSpPr>
        <p:cxnSp>
          <p:nvCxnSpPr>
            <p:cNvPr id="9" name="Connecteur droit 8"/>
            <p:cNvCxnSpPr/>
            <p:nvPr/>
          </p:nvCxnSpPr>
          <p:spPr>
            <a:xfrm>
              <a:off x="2627784" y="2456892"/>
              <a:ext cx="756084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cteur droit 9"/>
            <p:cNvCxnSpPr/>
            <p:nvPr/>
          </p:nvCxnSpPr>
          <p:spPr>
            <a:xfrm>
              <a:off x="3383868" y="3573016"/>
              <a:ext cx="756084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cteur droit 10"/>
            <p:cNvCxnSpPr/>
            <p:nvPr/>
          </p:nvCxnSpPr>
          <p:spPr>
            <a:xfrm>
              <a:off x="4139952" y="2456892"/>
              <a:ext cx="756084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eur droit 11"/>
            <p:cNvCxnSpPr/>
            <p:nvPr/>
          </p:nvCxnSpPr>
          <p:spPr>
            <a:xfrm>
              <a:off x="2627784" y="3717032"/>
              <a:ext cx="361090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cteur droit 12"/>
            <p:cNvCxnSpPr/>
            <p:nvPr/>
          </p:nvCxnSpPr>
          <p:spPr>
            <a:xfrm>
              <a:off x="5544108" y="2456892"/>
              <a:ext cx="756084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cteur droit 13"/>
            <p:cNvCxnSpPr/>
            <p:nvPr/>
          </p:nvCxnSpPr>
          <p:spPr>
            <a:xfrm>
              <a:off x="2627784" y="3573016"/>
              <a:ext cx="0" cy="14401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cteur droit 14"/>
            <p:cNvCxnSpPr/>
            <p:nvPr/>
          </p:nvCxnSpPr>
          <p:spPr>
            <a:xfrm>
              <a:off x="6238689" y="3573016"/>
              <a:ext cx="0" cy="14401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eur droit 15"/>
            <p:cNvCxnSpPr/>
            <p:nvPr/>
          </p:nvCxnSpPr>
          <p:spPr>
            <a:xfrm flipV="1">
              <a:off x="4896036" y="3573016"/>
              <a:ext cx="504056" cy="114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1" name="Groupe 80"/>
          <p:cNvGrpSpPr/>
          <p:nvPr/>
        </p:nvGrpSpPr>
        <p:grpSpPr>
          <a:xfrm>
            <a:off x="4139952" y="3053223"/>
            <a:ext cx="3150350" cy="1301437"/>
            <a:chOff x="4139952" y="3053223"/>
            <a:chExt cx="3150350" cy="1301437"/>
          </a:xfrm>
        </p:grpSpPr>
        <p:grpSp>
          <p:nvGrpSpPr>
            <p:cNvPr id="50" name="Groupe 49"/>
            <p:cNvGrpSpPr/>
            <p:nvPr/>
          </p:nvGrpSpPr>
          <p:grpSpPr>
            <a:xfrm>
              <a:off x="4139952" y="3053223"/>
              <a:ext cx="2844316" cy="10615"/>
              <a:chOff x="4139952" y="3053223"/>
              <a:chExt cx="2844316" cy="10615"/>
            </a:xfrm>
          </p:grpSpPr>
          <p:cxnSp>
            <p:nvCxnSpPr>
              <p:cNvPr id="45" name="Connecteur droit 44"/>
              <p:cNvCxnSpPr/>
              <p:nvPr/>
            </p:nvCxnSpPr>
            <p:spPr>
              <a:xfrm flipV="1">
                <a:off x="4139952" y="3057575"/>
                <a:ext cx="1512168" cy="6263"/>
              </a:xfrm>
              <a:prstGeom prst="line">
                <a:avLst/>
              </a:prstGeom>
              <a:ln w="508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Connecteur droit 46"/>
              <p:cNvCxnSpPr/>
              <p:nvPr/>
            </p:nvCxnSpPr>
            <p:spPr>
              <a:xfrm>
                <a:off x="5652120" y="3053223"/>
                <a:ext cx="1332148" cy="0"/>
              </a:xfrm>
              <a:prstGeom prst="line">
                <a:avLst/>
              </a:prstGeom>
              <a:ln w="508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2" name="Connecteur droit avec flèche 51"/>
            <p:cNvCxnSpPr/>
            <p:nvPr/>
          </p:nvCxnSpPr>
          <p:spPr>
            <a:xfrm>
              <a:off x="5184068" y="3071427"/>
              <a:ext cx="108012" cy="983729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onnecteur droit avec flèche 53"/>
            <p:cNvCxnSpPr/>
            <p:nvPr/>
          </p:nvCxnSpPr>
          <p:spPr>
            <a:xfrm flipH="1">
              <a:off x="5841141" y="3071427"/>
              <a:ext cx="387044" cy="983729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ZoneTexte 55"/>
            <p:cNvSpPr txBox="1"/>
            <p:nvPr/>
          </p:nvSpPr>
          <p:spPr>
            <a:xfrm>
              <a:off x="4391980" y="3892995"/>
              <a:ext cx="28983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 err="1" smtClean="0">
                  <a:solidFill>
                    <a:srgbClr val="FF0000"/>
                  </a:solidFill>
                  <a:latin typeface="Times" pitchFamily="18" charset="0"/>
                </a:rPr>
                <a:t>Barettes</a:t>
              </a:r>
              <a:r>
                <a:rPr lang="fr-FR" sz="2400" dirty="0" smtClean="0">
                  <a:solidFill>
                    <a:srgbClr val="FF0000"/>
                  </a:solidFill>
                  <a:latin typeface="Times" pitchFamily="18" charset="0"/>
                </a:rPr>
                <a:t> de couplage</a:t>
              </a:r>
              <a:endParaRPr lang="fr-FR" sz="2400" dirty="0">
                <a:solidFill>
                  <a:srgbClr val="FF0000"/>
                </a:solidFill>
                <a:latin typeface="Times" pitchFamily="18" charset="0"/>
              </a:endParaRPr>
            </a:p>
          </p:txBody>
        </p:sp>
      </p:grpSp>
      <p:sp>
        <p:nvSpPr>
          <p:cNvPr id="57" name="Rectangle 56"/>
          <p:cNvSpPr/>
          <p:nvPr/>
        </p:nvSpPr>
        <p:spPr>
          <a:xfrm>
            <a:off x="549102" y="4441745"/>
            <a:ext cx="80913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fr-FR" sz="2400" dirty="0">
                <a:latin typeface="Times New Roman"/>
                <a:ea typeface="Times New Roman"/>
              </a:rPr>
              <a:t>Si les enroulements du moteur sont couplés en étoile </a:t>
            </a:r>
            <a:r>
              <a:rPr lang="fr-FR" sz="2400" dirty="0" smtClean="0">
                <a:latin typeface="Times New Roman"/>
                <a:ea typeface="Times New Roman"/>
              </a:rPr>
              <a:t>:</a:t>
            </a:r>
            <a:endParaRPr lang="fr-FR" sz="2400" dirty="0">
              <a:latin typeface="Times New Roman"/>
              <a:ea typeface="Times New Roman"/>
            </a:endParaRPr>
          </a:p>
        </p:txBody>
      </p:sp>
      <p:grpSp>
        <p:nvGrpSpPr>
          <p:cNvPr id="80" name="Groupe 79"/>
          <p:cNvGrpSpPr/>
          <p:nvPr/>
        </p:nvGrpSpPr>
        <p:grpSpPr>
          <a:xfrm>
            <a:off x="4136715" y="656159"/>
            <a:ext cx="3573406" cy="1236408"/>
            <a:chOff x="4136715" y="656159"/>
            <a:chExt cx="3573406" cy="1236408"/>
          </a:xfrm>
        </p:grpSpPr>
        <p:cxnSp>
          <p:nvCxnSpPr>
            <p:cNvPr id="67" name="Connecteur droit 66"/>
            <p:cNvCxnSpPr/>
            <p:nvPr/>
          </p:nvCxnSpPr>
          <p:spPr>
            <a:xfrm>
              <a:off x="4154438" y="788969"/>
              <a:ext cx="0" cy="110359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Connecteur droit 67"/>
            <p:cNvCxnSpPr/>
            <p:nvPr/>
          </p:nvCxnSpPr>
          <p:spPr>
            <a:xfrm>
              <a:off x="5652120" y="788969"/>
              <a:ext cx="0" cy="110359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Connecteur droit 68"/>
            <p:cNvCxnSpPr/>
            <p:nvPr/>
          </p:nvCxnSpPr>
          <p:spPr>
            <a:xfrm>
              <a:off x="6984268" y="788969"/>
              <a:ext cx="0" cy="110359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ZoneTexte 69"/>
            <p:cNvSpPr txBox="1"/>
            <p:nvPr/>
          </p:nvSpPr>
          <p:spPr>
            <a:xfrm>
              <a:off x="4136715" y="656159"/>
              <a:ext cx="7560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 smtClean="0">
                  <a:latin typeface="Times" pitchFamily="18" charset="0"/>
                </a:rPr>
                <a:t>L1</a:t>
              </a:r>
              <a:endParaRPr lang="fr-FR" sz="2400" dirty="0">
                <a:latin typeface="Times" pitchFamily="18" charset="0"/>
              </a:endParaRPr>
            </a:p>
          </p:txBody>
        </p:sp>
        <p:sp>
          <p:nvSpPr>
            <p:cNvPr id="71" name="ZoneTexte 70"/>
            <p:cNvSpPr txBox="1"/>
            <p:nvPr/>
          </p:nvSpPr>
          <p:spPr>
            <a:xfrm>
              <a:off x="5595156" y="683668"/>
              <a:ext cx="7560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 smtClean="0">
                  <a:latin typeface="Times" pitchFamily="18" charset="0"/>
                </a:rPr>
                <a:t>L2</a:t>
              </a:r>
              <a:endParaRPr lang="fr-FR" sz="2400" dirty="0">
                <a:latin typeface="Times" pitchFamily="18" charset="0"/>
              </a:endParaRPr>
            </a:p>
          </p:txBody>
        </p:sp>
        <p:sp>
          <p:nvSpPr>
            <p:cNvPr id="72" name="ZoneTexte 71"/>
            <p:cNvSpPr txBox="1"/>
            <p:nvPr/>
          </p:nvSpPr>
          <p:spPr>
            <a:xfrm>
              <a:off x="6954037" y="683668"/>
              <a:ext cx="7560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 smtClean="0">
                  <a:latin typeface="Times" pitchFamily="18" charset="0"/>
                </a:rPr>
                <a:t>L3</a:t>
              </a:r>
              <a:endParaRPr lang="fr-FR" sz="2400" dirty="0">
                <a:latin typeface="Times" pitchFamily="18" charset="0"/>
              </a:endParaRPr>
            </a:p>
          </p:txBody>
        </p:sp>
      </p:grpSp>
      <p:sp>
        <p:nvSpPr>
          <p:cNvPr id="38" name="Ellipse 37"/>
          <p:cNvSpPr/>
          <p:nvPr/>
        </p:nvSpPr>
        <p:spPr>
          <a:xfrm>
            <a:off x="1801854" y="2629377"/>
            <a:ext cx="128028" cy="1440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ZoneTexte 38"/>
          <p:cNvSpPr txBox="1"/>
          <p:nvPr/>
        </p:nvSpPr>
        <p:spPr>
          <a:xfrm>
            <a:off x="1055154" y="2825601"/>
            <a:ext cx="1107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>
              <a:latin typeface="Times" pitchFamily="18" charset="0"/>
            </a:endParaRPr>
          </a:p>
        </p:txBody>
      </p:sp>
      <p:sp>
        <p:nvSpPr>
          <p:cNvPr id="40" name="ZoneTexte 39"/>
          <p:cNvSpPr txBox="1"/>
          <p:nvPr/>
        </p:nvSpPr>
        <p:spPr>
          <a:xfrm>
            <a:off x="1767713" y="2260045"/>
            <a:ext cx="890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>
              <a:latin typeface="Times" pitchFamily="18" charset="0"/>
            </a:endParaRPr>
          </a:p>
        </p:txBody>
      </p:sp>
      <p:sp>
        <p:nvSpPr>
          <p:cNvPr id="41" name="ZoneTexte 40"/>
          <p:cNvSpPr txBox="1"/>
          <p:nvPr/>
        </p:nvSpPr>
        <p:spPr>
          <a:xfrm>
            <a:off x="616650" y="2376690"/>
            <a:ext cx="1329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Times" pitchFamily="18" charset="0"/>
              </a:rPr>
              <a:t>U2;</a:t>
            </a:r>
            <a:r>
              <a:rPr lang="fr-FR" dirty="0">
                <a:latin typeface="Times" pitchFamily="18" charset="0"/>
              </a:rPr>
              <a:t> </a:t>
            </a:r>
            <a:r>
              <a:rPr lang="fr-FR" dirty="0" smtClean="0">
                <a:latin typeface="Times" pitchFamily="18" charset="0"/>
              </a:rPr>
              <a:t>V2;</a:t>
            </a:r>
            <a:r>
              <a:rPr lang="fr-FR" dirty="0">
                <a:latin typeface="Times" pitchFamily="18" charset="0"/>
              </a:rPr>
              <a:t> </a:t>
            </a:r>
            <a:r>
              <a:rPr lang="fr-FR" dirty="0" smtClean="0">
                <a:latin typeface="Times" pitchFamily="18" charset="0"/>
              </a:rPr>
              <a:t>W2</a:t>
            </a:r>
            <a:endParaRPr lang="fr-FR" dirty="0">
              <a:latin typeface="Times" pitchFamily="18" charset="0"/>
            </a:endParaRPr>
          </a:p>
        </p:txBody>
      </p:sp>
      <p:grpSp>
        <p:nvGrpSpPr>
          <p:cNvPr id="79" name="Groupe 78"/>
          <p:cNvGrpSpPr/>
          <p:nvPr/>
        </p:nvGrpSpPr>
        <p:grpSpPr>
          <a:xfrm>
            <a:off x="1868758" y="985968"/>
            <a:ext cx="1224136" cy="461665"/>
            <a:chOff x="1835696" y="990730"/>
            <a:chExt cx="1224136" cy="461665"/>
          </a:xfrm>
        </p:grpSpPr>
        <p:cxnSp>
          <p:nvCxnSpPr>
            <p:cNvPr id="64" name="Connecteur droit avec flèche 63"/>
            <p:cNvCxnSpPr/>
            <p:nvPr/>
          </p:nvCxnSpPr>
          <p:spPr>
            <a:xfrm>
              <a:off x="1835696" y="1117824"/>
              <a:ext cx="0" cy="222944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ZoneTexte 64"/>
            <p:cNvSpPr txBox="1"/>
            <p:nvPr/>
          </p:nvSpPr>
          <p:spPr>
            <a:xfrm>
              <a:off x="1925706" y="990730"/>
              <a:ext cx="11341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 smtClean="0">
                  <a:latin typeface="Times" pitchFamily="18" charset="0"/>
                </a:rPr>
                <a:t>I = J</a:t>
              </a:r>
              <a:endParaRPr lang="fr-FR" sz="2400" dirty="0">
                <a:latin typeface="Times" pitchFamily="18" charset="0"/>
              </a:endParaRPr>
            </a:p>
          </p:txBody>
        </p:sp>
      </p:grpSp>
      <p:grpSp>
        <p:nvGrpSpPr>
          <p:cNvPr id="43" name="Groupe 42"/>
          <p:cNvGrpSpPr/>
          <p:nvPr/>
        </p:nvGrpSpPr>
        <p:grpSpPr>
          <a:xfrm>
            <a:off x="477178" y="805948"/>
            <a:ext cx="2918860" cy="3218444"/>
            <a:chOff x="447006" y="836712"/>
            <a:chExt cx="2918860" cy="3218444"/>
          </a:xfrm>
        </p:grpSpPr>
        <p:sp>
          <p:nvSpPr>
            <p:cNvPr id="31" name="ZoneTexte 30"/>
            <p:cNvSpPr txBox="1"/>
            <p:nvPr/>
          </p:nvSpPr>
          <p:spPr>
            <a:xfrm>
              <a:off x="1349642" y="1300936"/>
              <a:ext cx="6120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>
                  <a:latin typeface="Times" pitchFamily="18" charset="0"/>
                </a:rPr>
                <a:t>U1</a:t>
              </a:r>
              <a:endParaRPr lang="fr-FR" dirty="0">
                <a:latin typeface="Times" pitchFamily="18" charset="0"/>
              </a:endParaRPr>
            </a:p>
          </p:txBody>
        </p:sp>
        <p:sp>
          <p:nvSpPr>
            <p:cNvPr id="32" name="ZoneTexte 31"/>
            <p:cNvSpPr txBox="1"/>
            <p:nvPr/>
          </p:nvSpPr>
          <p:spPr>
            <a:xfrm>
              <a:off x="2753798" y="3246175"/>
              <a:ext cx="61206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 smtClean="0">
                  <a:latin typeface="Times" pitchFamily="18" charset="0"/>
                </a:rPr>
                <a:t>V1</a:t>
              </a:r>
              <a:endParaRPr lang="fr-FR" sz="2400" dirty="0">
                <a:latin typeface="Times" pitchFamily="18" charset="0"/>
              </a:endParaRPr>
            </a:p>
          </p:txBody>
        </p:sp>
        <p:sp>
          <p:nvSpPr>
            <p:cNvPr id="33" name="ZoneTexte 32"/>
            <p:cNvSpPr txBox="1"/>
            <p:nvPr/>
          </p:nvSpPr>
          <p:spPr>
            <a:xfrm>
              <a:off x="963641" y="3435136"/>
              <a:ext cx="74406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>
                  <a:latin typeface="Times" pitchFamily="18" charset="0"/>
                </a:rPr>
                <a:t>W</a:t>
              </a:r>
              <a:r>
                <a:rPr lang="fr-FR" sz="2400" dirty="0" smtClean="0">
                  <a:latin typeface="Times" pitchFamily="18" charset="0"/>
                </a:rPr>
                <a:t>1</a:t>
              </a:r>
              <a:endParaRPr lang="fr-FR" sz="2400" dirty="0">
                <a:latin typeface="Times" pitchFamily="18" charset="0"/>
              </a:endParaRPr>
            </a:p>
          </p:txBody>
        </p:sp>
        <p:grpSp>
          <p:nvGrpSpPr>
            <p:cNvPr id="37" name="Groupe 36"/>
            <p:cNvGrpSpPr/>
            <p:nvPr/>
          </p:nvGrpSpPr>
          <p:grpSpPr>
            <a:xfrm>
              <a:off x="447006" y="836712"/>
              <a:ext cx="2702836" cy="3218444"/>
              <a:chOff x="447006" y="836712"/>
              <a:chExt cx="2702836" cy="3218444"/>
            </a:xfrm>
          </p:grpSpPr>
          <p:grpSp>
            <p:nvGrpSpPr>
              <p:cNvPr id="30" name="Groupe 29"/>
              <p:cNvGrpSpPr/>
              <p:nvPr/>
            </p:nvGrpSpPr>
            <p:grpSpPr>
              <a:xfrm>
                <a:off x="611560" y="1016732"/>
                <a:ext cx="2448272" cy="2916324"/>
                <a:chOff x="611560" y="1016732"/>
                <a:chExt cx="2448272" cy="2916324"/>
              </a:xfrm>
            </p:grpSpPr>
            <p:cxnSp>
              <p:nvCxnSpPr>
                <p:cNvPr id="18" name="Connecteur droit 17"/>
                <p:cNvCxnSpPr/>
                <p:nvPr/>
              </p:nvCxnSpPr>
              <p:spPr>
                <a:xfrm>
                  <a:off x="1835696" y="1016732"/>
                  <a:ext cx="0" cy="468052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Connecteur droit 18"/>
                <p:cNvCxnSpPr/>
                <p:nvPr/>
              </p:nvCxnSpPr>
              <p:spPr>
                <a:xfrm>
                  <a:off x="2699792" y="3573016"/>
                  <a:ext cx="360040" cy="36004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Connecteur droit 20"/>
                <p:cNvCxnSpPr/>
                <p:nvPr/>
              </p:nvCxnSpPr>
              <p:spPr>
                <a:xfrm flipH="1">
                  <a:off x="611560" y="3545396"/>
                  <a:ext cx="432048" cy="38766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9" name="Groupe 28"/>
                <p:cNvGrpSpPr/>
                <p:nvPr/>
              </p:nvGrpSpPr>
              <p:grpSpPr>
                <a:xfrm>
                  <a:off x="1655676" y="2474894"/>
                  <a:ext cx="360040" cy="378042"/>
                  <a:chOff x="1655676" y="2474894"/>
                  <a:chExt cx="360040" cy="378042"/>
                </a:xfrm>
              </p:grpSpPr>
              <p:cxnSp>
                <p:nvCxnSpPr>
                  <p:cNvPr id="23" name="Connecteur droit 22"/>
                  <p:cNvCxnSpPr/>
                  <p:nvPr/>
                </p:nvCxnSpPr>
                <p:spPr>
                  <a:xfrm>
                    <a:off x="1835696" y="2708920"/>
                    <a:ext cx="180020" cy="144016"/>
                  </a:xfrm>
                  <a:prstGeom prst="line">
                    <a:avLst/>
                  </a:prstGeom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" name="Connecteur droit 24"/>
                  <p:cNvCxnSpPr/>
                  <p:nvPr/>
                </p:nvCxnSpPr>
                <p:spPr>
                  <a:xfrm>
                    <a:off x="1835696" y="2474894"/>
                    <a:ext cx="0" cy="234026"/>
                  </a:xfrm>
                  <a:prstGeom prst="line">
                    <a:avLst/>
                  </a:prstGeom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" name="Connecteur droit 26"/>
                  <p:cNvCxnSpPr/>
                  <p:nvPr/>
                </p:nvCxnSpPr>
                <p:spPr>
                  <a:xfrm flipH="1">
                    <a:off x="1655676" y="2717676"/>
                    <a:ext cx="180020" cy="135260"/>
                  </a:xfrm>
                  <a:prstGeom prst="line">
                    <a:avLst/>
                  </a:prstGeom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34" name="Ellipse 33"/>
              <p:cNvSpPr/>
              <p:nvPr/>
            </p:nvSpPr>
            <p:spPr>
              <a:xfrm>
                <a:off x="1745686" y="836712"/>
                <a:ext cx="180020" cy="18002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5" name="Ellipse 34"/>
              <p:cNvSpPr/>
              <p:nvPr/>
            </p:nvSpPr>
            <p:spPr>
              <a:xfrm>
                <a:off x="447006" y="3875136"/>
                <a:ext cx="180020" cy="18002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6" name="Ellipse 35"/>
              <p:cNvSpPr/>
              <p:nvPr/>
            </p:nvSpPr>
            <p:spPr>
              <a:xfrm>
                <a:off x="2969822" y="3875136"/>
                <a:ext cx="180020" cy="18002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grpSp>
        <p:nvGrpSpPr>
          <p:cNvPr id="78" name="Groupe 77"/>
          <p:cNvGrpSpPr/>
          <p:nvPr/>
        </p:nvGrpSpPr>
        <p:grpSpPr>
          <a:xfrm>
            <a:off x="641732" y="653920"/>
            <a:ext cx="3287157" cy="3580419"/>
            <a:chOff x="611560" y="605879"/>
            <a:chExt cx="3287157" cy="3580419"/>
          </a:xfrm>
        </p:grpSpPr>
        <p:sp>
          <p:nvSpPr>
            <p:cNvPr id="74" name="ZoneTexte 73"/>
            <p:cNvSpPr txBox="1"/>
            <p:nvPr/>
          </p:nvSpPr>
          <p:spPr>
            <a:xfrm>
              <a:off x="3142633" y="3724633"/>
              <a:ext cx="7560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 smtClean="0">
                  <a:latin typeface="Times" pitchFamily="18" charset="0"/>
                </a:rPr>
                <a:t>L2</a:t>
              </a:r>
              <a:endParaRPr lang="fr-FR" sz="2400" dirty="0">
                <a:latin typeface="Times" pitchFamily="18" charset="0"/>
              </a:endParaRPr>
            </a:p>
          </p:txBody>
        </p:sp>
        <p:sp>
          <p:nvSpPr>
            <p:cNvPr id="73" name="ZoneTexte 72"/>
            <p:cNvSpPr txBox="1"/>
            <p:nvPr/>
          </p:nvSpPr>
          <p:spPr>
            <a:xfrm>
              <a:off x="1875920" y="605879"/>
              <a:ext cx="7560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 smtClean="0">
                  <a:latin typeface="Times" pitchFamily="18" charset="0"/>
                </a:rPr>
                <a:t>L1</a:t>
              </a:r>
              <a:endParaRPr lang="fr-FR" sz="2400" dirty="0">
                <a:latin typeface="Times" pitchFamily="18" charset="0"/>
              </a:endParaRPr>
            </a:p>
          </p:txBody>
        </p:sp>
        <p:sp>
          <p:nvSpPr>
            <p:cNvPr id="75" name="ZoneTexte 74"/>
            <p:cNvSpPr txBox="1"/>
            <p:nvPr/>
          </p:nvSpPr>
          <p:spPr>
            <a:xfrm>
              <a:off x="611560" y="3724633"/>
              <a:ext cx="7560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 smtClean="0">
                  <a:latin typeface="Times" pitchFamily="18" charset="0"/>
                </a:rPr>
                <a:t>L3</a:t>
              </a:r>
              <a:endParaRPr lang="fr-FR" sz="2400" dirty="0">
                <a:latin typeface="Times" pitchFamily="18" charset="0"/>
              </a:endParaRPr>
            </a:p>
          </p:txBody>
        </p:sp>
      </p:grpSp>
      <p:sp>
        <p:nvSpPr>
          <p:cNvPr id="84" name="Rectangle 83"/>
          <p:cNvSpPr/>
          <p:nvPr/>
        </p:nvSpPr>
        <p:spPr>
          <a:xfrm>
            <a:off x="804004" y="5049180"/>
            <a:ext cx="78364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7625" lvl="0" algn="ctr"/>
            <a:r>
              <a:rPr lang="fr-FR" sz="2400" i="1" dirty="0">
                <a:solidFill>
                  <a:srgbClr val="FF0000"/>
                </a:solidFill>
                <a:latin typeface="Times New Roman"/>
                <a:ea typeface="Times New Roman"/>
              </a:rPr>
              <a:t>I = J et Ve = V	</a:t>
            </a:r>
            <a:endParaRPr lang="fr-FR" sz="2400" i="1" dirty="0" smtClean="0">
              <a:solidFill>
                <a:srgbClr val="FF0000"/>
              </a:solidFill>
              <a:latin typeface="Times New Roman"/>
              <a:ea typeface="Times New Roman"/>
            </a:endParaRPr>
          </a:p>
          <a:p>
            <a:pPr marL="47625" lvl="0" algn="ctr"/>
            <a:r>
              <a:rPr lang="fr-FR" sz="2400" i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Chaque </a:t>
            </a:r>
            <a:r>
              <a:rPr lang="fr-FR" sz="2400" i="1" dirty="0">
                <a:solidFill>
                  <a:srgbClr val="FF0000"/>
                </a:solidFill>
                <a:latin typeface="Times New Roman"/>
                <a:ea typeface="Times New Roman"/>
              </a:rPr>
              <a:t>enroulement supporte la tension simple du réseau.</a:t>
            </a:r>
            <a:endParaRPr lang="fr-FR" sz="2400" dirty="0">
              <a:solidFill>
                <a:srgbClr val="FF0000"/>
              </a:solidFill>
              <a:latin typeface="Times New Roman"/>
              <a:ea typeface="Times New Roman"/>
            </a:endParaRPr>
          </a:p>
        </p:txBody>
      </p:sp>
      <p:grpSp>
        <p:nvGrpSpPr>
          <p:cNvPr id="90" name="Groupe 89"/>
          <p:cNvGrpSpPr/>
          <p:nvPr/>
        </p:nvGrpSpPr>
        <p:grpSpPr>
          <a:xfrm>
            <a:off x="1991882" y="2311728"/>
            <a:ext cx="1476751" cy="461665"/>
            <a:chOff x="1991882" y="2311728"/>
            <a:chExt cx="1476751" cy="461665"/>
          </a:xfrm>
        </p:grpSpPr>
        <p:cxnSp>
          <p:nvCxnSpPr>
            <p:cNvPr id="86" name="Connecteur droit avec flèche 85"/>
            <p:cNvCxnSpPr/>
            <p:nvPr/>
          </p:nvCxnSpPr>
          <p:spPr>
            <a:xfrm>
              <a:off x="1991882" y="2665208"/>
              <a:ext cx="1243406" cy="0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ZoneTexte 86"/>
            <p:cNvSpPr txBox="1"/>
            <p:nvPr/>
          </p:nvSpPr>
          <p:spPr>
            <a:xfrm>
              <a:off x="2191934" y="2311728"/>
              <a:ext cx="127669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 smtClean="0">
                  <a:latin typeface="Times" pitchFamily="18" charset="0"/>
                </a:rPr>
                <a:t>Neutre</a:t>
              </a:r>
              <a:endParaRPr lang="fr-FR" sz="2400" dirty="0">
                <a:latin typeface="Times" pitchFamily="18" charset="0"/>
              </a:endParaRPr>
            </a:p>
          </p:txBody>
        </p:sp>
      </p:grpSp>
      <p:grpSp>
        <p:nvGrpSpPr>
          <p:cNvPr id="91" name="Groupe 90"/>
          <p:cNvGrpSpPr/>
          <p:nvPr/>
        </p:nvGrpSpPr>
        <p:grpSpPr>
          <a:xfrm>
            <a:off x="2152346" y="1425793"/>
            <a:ext cx="800633" cy="1142833"/>
            <a:chOff x="2152346" y="1425793"/>
            <a:chExt cx="800633" cy="1142833"/>
          </a:xfrm>
        </p:grpSpPr>
        <p:cxnSp>
          <p:nvCxnSpPr>
            <p:cNvPr id="83" name="Connecteur droit avec flèche 82"/>
            <p:cNvCxnSpPr/>
            <p:nvPr/>
          </p:nvCxnSpPr>
          <p:spPr>
            <a:xfrm>
              <a:off x="2152346" y="1425793"/>
              <a:ext cx="0" cy="1142833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ZoneTexte 87"/>
            <p:cNvSpPr txBox="1"/>
            <p:nvPr/>
          </p:nvSpPr>
          <p:spPr>
            <a:xfrm>
              <a:off x="2191934" y="1798380"/>
              <a:ext cx="76104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 smtClean="0">
                  <a:latin typeface="Times" pitchFamily="18" charset="0"/>
                </a:rPr>
                <a:t>Ve</a:t>
              </a:r>
              <a:endParaRPr lang="fr-FR" sz="2400" dirty="0">
                <a:latin typeface="Times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85534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8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52400" y="-34498"/>
            <a:ext cx="436401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01638"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40163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</a:tabLst>
            </a:pPr>
            <a:r>
              <a:rPr kumimoji="0" lang="fr-FR" alt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  <a:ea typeface="Times New Roman" pitchFamily="18" charset="0"/>
              </a:rPr>
              <a:t>Couplage triangle : symbole D</a:t>
            </a:r>
            <a:endParaRPr kumimoji="0" lang="fr-FR" alt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  <a:p>
            <a:pPr marL="0" marR="0" lvl="0" indent="40163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</a:tabLst>
            </a:pPr>
            <a:endParaRPr kumimoji="0" lang="fr-FR" alt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649288" y="6096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49288" y="18097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016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40163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0163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76955" y="4329100"/>
            <a:ext cx="755719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016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401638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  <a:ea typeface="Times New Roman" pitchFamily="18" charset="0"/>
              </a:rPr>
              <a:t>Si les enroulements du </a:t>
            </a:r>
            <a:r>
              <a:rPr kumimoji="0" lang="fr-FR" alt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  <a:ea typeface="Times New Roman" pitchFamily="18" charset="0"/>
              </a:rPr>
              <a:t>moteur </a:t>
            </a:r>
            <a:r>
              <a:rPr kumimoji="0" lang="fr-FR" alt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  <a:ea typeface="Times New Roman" pitchFamily="18" charset="0"/>
              </a:rPr>
              <a:t>sont couplés en triangle :</a:t>
            </a:r>
            <a:endParaRPr kumimoji="0" lang="fr-FR" alt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  <p:graphicFrame>
        <p:nvGraphicFramePr>
          <p:cNvPr id="9" name="Obje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5441243"/>
              </p:ext>
            </p:extLst>
          </p:nvPr>
        </p:nvGraphicFramePr>
        <p:xfrm>
          <a:off x="3856038" y="1052736"/>
          <a:ext cx="5023928" cy="2231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2" name="Picture" r:id="rId3" imgW="2657856" imgH="1191768" progId="Word.Picture.8">
                  <p:embed/>
                </p:oleObj>
              </mc:Choice>
              <mc:Fallback>
                <p:oleObj name="Picture" r:id="rId3" imgW="2657856" imgH="1191768" progId="Word.Picture.8">
                  <p:embed/>
                  <p:pic>
                    <p:nvPicPr>
                      <p:cNvPr id="0" name="Obje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6038" y="1052736"/>
                        <a:ext cx="5023928" cy="2231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8505279"/>
              </p:ext>
            </p:extLst>
          </p:nvPr>
        </p:nvGraphicFramePr>
        <p:xfrm>
          <a:off x="-250825" y="1160748"/>
          <a:ext cx="4106863" cy="183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3" name="Picture" r:id="rId5" imgW="1856186" imgH="829198" progId="Word.Picture.8">
                  <p:embed/>
                </p:oleObj>
              </mc:Choice>
              <mc:Fallback>
                <p:oleObj name="Picture" r:id="rId5" imgW="1856186" imgH="829198" progId="Word.Picture.8">
                  <p:embed/>
                  <p:pic>
                    <p:nvPicPr>
                      <p:cNvPr id="0" name="Obje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50825" y="1160748"/>
                        <a:ext cx="4106863" cy="1835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" name="Groupe 10"/>
          <p:cNvGrpSpPr/>
          <p:nvPr/>
        </p:nvGrpSpPr>
        <p:grpSpPr>
          <a:xfrm>
            <a:off x="4298252" y="326228"/>
            <a:ext cx="3658124" cy="1236408"/>
            <a:chOff x="4136715" y="656159"/>
            <a:chExt cx="3573406" cy="1236408"/>
          </a:xfrm>
        </p:grpSpPr>
        <p:cxnSp>
          <p:nvCxnSpPr>
            <p:cNvPr id="12" name="Connecteur droit 11"/>
            <p:cNvCxnSpPr/>
            <p:nvPr/>
          </p:nvCxnSpPr>
          <p:spPr>
            <a:xfrm>
              <a:off x="4154438" y="788969"/>
              <a:ext cx="0" cy="110359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cteur droit 12"/>
            <p:cNvCxnSpPr/>
            <p:nvPr/>
          </p:nvCxnSpPr>
          <p:spPr>
            <a:xfrm>
              <a:off x="5652120" y="788969"/>
              <a:ext cx="0" cy="110359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cteur droit 13"/>
            <p:cNvCxnSpPr/>
            <p:nvPr/>
          </p:nvCxnSpPr>
          <p:spPr>
            <a:xfrm>
              <a:off x="6984268" y="788969"/>
              <a:ext cx="0" cy="110359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ZoneTexte 14"/>
            <p:cNvSpPr txBox="1"/>
            <p:nvPr/>
          </p:nvSpPr>
          <p:spPr>
            <a:xfrm>
              <a:off x="4136715" y="656159"/>
              <a:ext cx="7560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 smtClean="0">
                  <a:latin typeface="Times" pitchFamily="18" charset="0"/>
                </a:rPr>
                <a:t>L1</a:t>
              </a:r>
              <a:endParaRPr lang="fr-FR" sz="2400" dirty="0">
                <a:latin typeface="Times" pitchFamily="18" charset="0"/>
              </a:endParaRPr>
            </a:p>
          </p:txBody>
        </p:sp>
        <p:sp>
          <p:nvSpPr>
            <p:cNvPr id="16" name="ZoneTexte 15"/>
            <p:cNvSpPr txBox="1"/>
            <p:nvPr/>
          </p:nvSpPr>
          <p:spPr>
            <a:xfrm>
              <a:off x="5595156" y="683668"/>
              <a:ext cx="7560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 smtClean="0">
                  <a:latin typeface="Times" pitchFamily="18" charset="0"/>
                </a:rPr>
                <a:t>L2</a:t>
              </a:r>
              <a:endParaRPr lang="fr-FR" sz="2400" dirty="0">
                <a:latin typeface="Times" pitchFamily="18" charset="0"/>
              </a:endParaRPr>
            </a:p>
          </p:txBody>
        </p:sp>
        <p:sp>
          <p:nvSpPr>
            <p:cNvPr id="17" name="ZoneTexte 16"/>
            <p:cNvSpPr txBox="1"/>
            <p:nvPr/>
          </p:nvSpPr>
          <p:spPr>
            <a:xfrm>
              <a:off x="6954037" y="683668"/>
              <a:ext cx="7560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 smtClean="0">
                  <a:latin typeface="Times" pitchFamily="18" charset="0"/>
                </a:rPr>
                <a:t>L3</a:t>
              </a:r>
              <a:endParaRPr lang="fr-FR" sz="2400" dirty="0">
                <a:latin typeface="Times" pitchFamily="18" charset="0"/>
              </a:endParaRPr>
            </a:p>
          </p:txBody>
        </p:sp>
      </p:grpSp>
      <p:cxnSp>
        <p:nvCxnSpPr>
          <p:cNvPr id="24" name="Connecteur droit 23"/>
          <p:cNvCxnSpPr/>
          <p:nvPr/>
        </p:nvCxnSpPr>
        <p:spPr>
          <a:xfrm>
            <a:off x="4398825" y="2678760"/>
            <a:ext cx="0" cy="14401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/>
          <p:cNvCxnSpPr/>
          <p:nvPr/>
        </p:nvCxnSpPr>
        <p:spPr>
          <a:xfrm>
            <a:off x="8101663" y="2678760"/>
            <a:ext cx="0" cy="14401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Groupe 50"/>
          <p:cNvGrpSpPr/>
          <p:nvPr/>
        </p:nvGrpSpPr>
        <p:grpSpPr>
          <a:xfrm>
            <a:off x="4398825" y="1562636"/>
            <a:ext cx="3702838" cy="1260140"/>
            <a:chOff x="4398825" y="1562636"/>
            <a:chExt cx="3702838" cy="1260140"/>
          </a:xfrm>
        </p:grpSpPr>
        <p:cxnSp>
          <p:nvCxnSpPr>
            <p:cNvPr id="19" name="Connecteur droit 18"/>
            <p:cNvCxnSpPr/>
            <p:nvPr/>
          </p:nvCxnSpPr>
          <p:spPr>
            <a:xfrm>
              <a:off x="4398825" y="1562636"/>
              <a:ext cx="775334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/>
            <p:cNvCxnSpPr/>
            <p:nvPr/>
          </p:nvCxnSpPr>
          <p:spPr>
            <a:xfrm>
              <a:off x="5112060" y="2678760"/>
              <a:ext cx="775334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eur droit 20"/>
            <p:cNvCxnSpPr/>
            <p:nvPr/>
          </p:nvCxnSpPr>
          <p:spPr>
            <a:xfrm>
              <a:off x="5887394" y="1562636"/>
              <a:ext cx="775334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droit 21"/>
            <p:cNvCxnSpPr/>
            <p:nvPr/>
          </p:nvCxnSpPr>
          <p:spPr>
            <a:xfrm>
              <a:off x="4398825" y="2822776"/>
              <a:ext cx="3702838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22"/>
            <p:cNvCxnSpPr/>
            <p:nvPr/>
          </p:nvCxnSpPr>
          <p:spPr>
            <a:xfrm>
              <a:off x="7253050" y="1562636"/>
              <a:ext cx="775334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25"/>
            <p:cNvCxnSpPr/>
            <p:nvPr/>
          </p:nvCxnSpPr>
          <p:spPr>
            <a:xfrm flipV="1">
              <a:off x="6624228" y="2677619"/>
              <a:ext cx="661071" cy="114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e 33"/>
          <p:cNvGrpSpPr/>
          <p:nvPr/>
        </p:nvGrpSpPr>
        <p:grpSpPr>
          <a:xfrm>
            <a:off x="503548" y="1052736"/>
            <a:ext cx="2905472" cy="1745140"/>
            <a:chOff x="503548" y="1052736"/>
            <a:chExt cx="2905472" cy="1745140"/>
          </a:xfrm>
        </p:grpSpPr>
        <p:cxnSp>
          <p:nvCxnSpPr>
            <p:cNvPr id="29" name="Connecteur droit 28"/>
            <p:cNvCxnSpPr/>
            <p:nvPr/>
          </p:nvCxnSpPr>
          <p:spPr>
            <a:xfrm flipV="1">
              <a:off x="1619672" y="1052736"/>
              <a:ext cx="324036" cy="39604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cteur droit 26"/>
            <p:cNvCxnSpPr/>
            <p:nvPr/>
          </p:nvCxnSpPr>
          <p:spPr>
            <a:xfrm flipV="1">
              <a:off x="503548" y="2168860"/>
              <a:ext cx="469776" cy="62901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droit 27"/>
            <p:cNvCxnSpPr/>
            <p:nvPr/>
          </p:nvCxnSpPr>
          <p:spPr>
            <a:xfrm>
              <a:off x="503548" y="2797876"/>
              <a:ext cx="100811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necteur droit 29"/>
            <p:cNvCxnSpPr/>
            <p:nvPr/>
          </p:nvCxnSpPr>
          <p:spPr>
            <a:xfrm flipH="1" flipV="1">
              <a:off x="2951820" y="2168860"/>
              <a:ext cx="457200" cy="59796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cteur droit 30"/>
            <p:cNvCxnSpPr/>
            <p:nvPr/>
          </p:nvCxnSpPr>
          <p:spPr>
            <a:xfrm>
              <a:off x="2400908" y="2766827"/>
              <a:ext cx="100811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necteur droit 31"/>
            <p:cNvCxnSpPr/>
            <p:nvPr/>
          </p:nvCxnSpPr>
          <p:spPr>
            <a:xfrm flipH="1" flipV="1">
              <a:off x="1943708" y="1066839"/>
              <a:ext cx="324036" cy="38194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Groupe 42"/>
          <p:cNvGrpSpPr/>
          <p:nvPr/>
        </p:nvGrpSpPr>
        <p:grpSpPr>
          <a:xfrm>
            <a:off x="152400" y="378767"/>
            <a:ext cx="3663046" cy="2900511"/>
            <a:chOff x="152400" y="378767"/>
            <a:chExt cx="3663046" cy="2900511"/>
          </a:xfrm>
        </p:grpSpPr>
        <p:sp>
          <p:nvSpPr>
            <p:cNvPr id="35" name="Ellipse 34"/>
            <p:cNvSpPr/>
            <p:nvPr/>
          </p:nvSpPr>
          <p:spPr>
            <a:xfrm>
              <a:off x="1834208" y="980767"/>
              <a:ext cx="180020" cy="18002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6" name="Ellipse 35"/>
            <p:cNvSpPr/>
            <p:nvPr/>
          </p:nvSpPr>
          <p:spPr>
            <a:xfrm>
              <a:off x="3319010" y="2676356"/>
              <a:ext cx="180020" cy="18002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7" name="Ellipse 36"/>
            <p:cNvSpPr/>
            <p:nvPr/>
          </p:nvSpPr>
          <p:spPr>
            <a:xfrm>
              <a:off x="413538" y="2676817"/>
              <a:ext cx="180020" cy="18002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0" name="ZoneTexte 39"/>
            <p:cNvSpPr txBox="1"/>
            <p:nvPr/>
          </p:nvSpPr>
          <p:spPr>
            <a:xfrm>
              <a:off x="1697811" y="378767"/>
              <a:ext cx="63283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 smtClean="0">
                  <a:latin typeface="Times" pitchFamily="18" charset="0"/>
                </a:rPr>
                <a:t>L1</a:t>
              </a:r>
              <a:endParaRPr lang="fr-FR" sz="2400" dirty="0">
                <a:latin typeface="Times" pitchFamily="18" charset="0"/>
              </a:endParaRPr>
            </a:p>
          </p:txBody>
        </p:sp>
        <p:sp>
          <p:nvSpPr>
            <p:cNvPr id="41" name="ZoneTexte 40"/>
            <p:cNvSpPr txBox="1"/>
            <p:nvPr/>
          </p:nvSpPr>
          <p:spPr>
            <a:xfrm>
              <a:off x="152400" y="2817613"/>
              <a:ext cx="63283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 smtClean="0">
                  <a:latin typeface="Times" pitchFamily="18" charset="0"/>
                </a:rPr>
                <a:t>L3</a:t>
              </a:r>
              <a:endParaRPr lang="fr-FR" sz="2400" dirty="0">
                <a:latin typeface="Times" pitchFamily="18" charset="0"/>
              </a:endParaRPr>
            </a:p>
          </p:txBody>
        </p:sp>
        <p:sp>
          <p:nvSpPr>
            <p:cNvPr id="42" name="ZoneTexte 41"/>
            <p:cNvSpPr txBox="1"/>
            <p:nvPr/>
          </p:nvSpPr>
          <p:spPr>
            <a:xfrm>
              <a:off x="3182613" y="2759534"/>
              <a:ext cx="63283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 smtClean="0">
                  <a:latin typeface="Times" pitchFamily="18" charset="0"/>
                </a:rPr>
                <a:t>L2</a:t>
              </a:r>
              <a:endParaRPr lang="fr-FR" sz="2400" dirty="0">
                <a:latin typeface="Times" pitchFamily="18" charset="0"/>
              </a:endParaRPr>
            </a:p>
          </p:txBody>
        </p:sp>
      </p:grpSp>
      <p:grpSp>
        <p:nvGrpSpPr>
          <p:cNvPr id="50" name="Groupe 49"/>
          <p:cNvGrpSpPr/>
          <p:nvPr/>
        </p:nvGrpSpPr>
        <p:grpSpPr>
          <a:xfrm>
            <a:off x="215960" y="976082"/>
            <a:ext cx="3408114" cy="2249626"/>
            <a:chOff x="215960" y="976082"/>
            <a:chExt cx="3408114" cy="2249626"/>
          </a:xfrm>
        </p:grpSpPr>
        <p:sp>
          <p:nvSpPr>
            <p:cNvPr id="44" name="ZoneTexte 43"/>
            <p:cNvSpPr txBox="1"/>
            <p:nvPr/>
          </p:nvSpPr>
          <p:spPr>
            <a:xfrm>
              <a:off x="2088256" y="976082"/>
              <a:ext cx="4847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>
                  <a:latin typeface="Times" pitchFamily="18" charset="0"/>
                </a:rPr>
                <a:t>U1</a:t>
              </a:r>
              <a:endParaRPr lang="fr-FR" dirty="0">
                <a:latin typeface="Times" pitchFamily="18" charset="0"/>
              </a:endParaRPr>
            </a:p>
          </p:txBody>
        </p:sp>
        <p:sp>
          <p:nvSpPr>
            <p:cNvPr id="45" name="ZoneTexte 44"/>
            <p:cNvSpPr txBox="1"/>
            <p:nvPr/>
          </p:nvSpPr>
          <p:spPr>
            <a:xfrm>
              <a:off x="2484779" y="2759534"/>
              <a:ext cx="4847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>
                  <a:latin typeface="Times" pitchFamily="18" charset="0"/>
                </a:rPr>
                <a:t>V1</a:t>
              </a:r>
              <a:endParaRPr lang="fr-FR" dirty="0">
                <a:latin typeface="Times" pitchFamily="18" charset="0"/>
              </a:endParaRPr>
            </a:p>
          </p:txBody>
        </p:sp>
        <p:sp>
          <p:nvSpPr>
            <p:cNvPr id="46" name="ZoneTexte 45"/>
            <p:cNvSpPr txBox="1"/>
            <p:nvPr/>
          </p:nvSpPr>
          <p:spPr>
            <a:xfrm>
              <a:off x="215960" y="2277786"/>
              <a:ext cx="6045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Times" pitchFamily="18" charset="0"/>
                </a:rPr>
                <a:t>W</a:t>
              </a:r>
              <a:r>
                <a:rPr lang="fr-FR" dirty="0" smtClean="0">
                  <a:latin typeface="Times" pitchFamily="18" charset="0"/>
                </a:rPr>
                <a:t>1</a:t>
              </a:r>
              <a:endParaRPr lang="fr-FR" dirty="0">
                <a:latin typeface="Times" pitchFamily="18" charset="0"/>
              </a:endParaRPr>
            </a:p>
          </p:txBody>
        </p:sp>
        <p:sp>
          <p:nvSpPr>
            <p:cNvPr id="47" name="ZoneTexte 46"/>
            <p:cNvSpPr txBox="1"/>
            <p:nvPr/>
          </p:nvSpPr>
          <p:spPr>
            <a:xfrm>
              <a:off x="1235219" y="976082"/>
              <a:ext cx="6045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>
                  <a:latin typeface="Times" pitchFamily="18" charset="0"/>
                </a:rPr>
                <a:t>W2</a:t>
              </a:r>
              <a:endParaRPr lang="fr-FR" dirty="0">
                <a:latin typeface="Times" pitchFamily="18" charset="0"/>
              </a:endParaRPr>
            </a:p>
          </p:txBody>
        </p:sp>
        <p:sp>
          <p:nvSpPr>
            <p:cNvPr id="48" name="ZoneTexte 47"/>
            <p:cNvSpPr txBox="1"/>
            <p:nvPr/>
          </p:nvSpPr>
          <p:spPr>
            <a:xfrm>
              <a:off x="3139298" y="2265881"/>
              <a:ext cx="4847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>
                  <a:latin typeface="Times" pitchFamily="18" charset="0"/>
                </a:rPr>
                <a:t>U2</a:t>
              </a:r>
              <a:endParaRPr lang="fr-FR" dirty="0">
                <a:latin typeface="Times" pitchFamily="18" charset="0"/>
              </a:endParaRPr>
            </a:p>
          </p:txBody>
        </p:sp>
        <p:sp>
          <p:nvSpPr>
            <p:cNvPr id="49" name="ZoneTexte 48"/>
            <p:cNvSpPr txBox="1"/>
            <p:nvPr/>
          </p:nvSpPr>
          <p:spPr>
            <a:xfrm>
              <a:off x="593558" y="2856376"/>
              <a:ext cx="4847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>
                  <a:latin typeface="Times" pitchFamily="18" charset="0"/>
                </a:rPr>
                <a:t>V2</a:t>
              </a:r>
              <a:endParaRPr lang="fr-FR" dirty="0">
                <a:latin typeface="Times" pitchFamily="18" charset="0"/>
              </a:endParaRPr>
            </a:p>
          </p:txBody>
        </p:sp>
      </p:grpSp>
      <p:grpSp>
        <p:nvGrpSpPr>
          <p:cNvPr id="67" name="Groupe 66"/>
          <p:cNvGrpSpPr/>
          <p:nvPr/>
        </p:nvGrpSpPr>
        <p:grpSpPr>
          <a:xfrm>
            <a:off x="4284045" y="1562636"/>
            <a:ext cx="2969005" cy="2766464"/>
            <a:chOff x="4284045" y="1562636"/>
            <a:chExt cx="2969005" cy="2766464"/>
          </a:xfrm>
        </p:grpSpPr>
        <p:cxnSp>
          <p:nvCxnSpPr>
            <p:cNvPr id="58" name="Connecteur droit 57"/>
            <p:cNvCxnSpPr/>
            <p:nvPr/>
          </p:nvCxnSpPr>
          <p:spPr>
            <a:xfrm>
              <a:off x="4316395" y="1575744"/>
              <a:ext cx="0" cy="1191083"/>
            </a:xfrm>
            <a:prstGeom prst="line">
              <a:avLst/>
            </a:prstGeom>
            <a:ln w="508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onnecteur droit avec flèche 53"/>
            <p:cNvCxnSpPr/>
            <p:nvPr/>
          </p:nvCxnSpPr>
          <p:spPr>
            <a:xfrm>
              <a:off x="4355504" y="2012169"/>
              <a:ext cx="900572" cy="1812875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necteur droit avec flèche 54"/>
            <p:cNvCxnSpPr/>
            <p:nvPr/>
          </p:nvCxnSpPr>
          <p:spPr>
            <a:xfrm flipH="1">
              <a:off x="5500350" y="2012169"/>
              <a:ext cx="387044" cy="1740867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ZoneTexte 55"/>
            <p:cNvSpPr txBox="1"/>
            <p:nvPr/>
          </p:nvSpPr>
          <p:spPr>
            <a:xfrm>
              <a:off x="4284045" y="3867435"/>
              <a:ext cx="28983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 err="1" smtClean="0">
                  <a:solidFill>
                    <a:srgbClr val="FF0000"/>
                  </a:solidFill>
                  <a:latin typeface="Times" pitchFamily="18" charset="0"/>
                </a:rPr>
                <a:t>Barettes</a:t>
              </a:r>
              <a:r>
                <a:rPr lang="fr-FR" sz="2400" dirty="0" smtClean="0">
                  <a:solidFill>
                    <a:srgbClr val="FF0000"/>
                  </a:solidFill>
                  <a:latin typeface="Times" pitchFamily="18" charset="0"/>
                </a:rPr>
                <a:t> de couplage</a:t>
              </a:r>
              <a:endParaRPr lang="fr-FR" sz="2400" dirty="0">
                <a:solidFill>
                  <a:srgbClr val="FF0000"/>
                </a:solidFill>
                <a:latin typeface="Times" pitchFamily="18" charset="0"/>
              </a:endParaRPr>
            </a:p>
          </p:txBody>
        </p:sp>
        <p:cxnSp>
          <p:nvCxnSpPr>
            <p:cNvPr id="61" name="Connecteur droit 60"/>
            <p:cNvCxnSpPr/>
            <p:nvPr/>
          </p:nvCxnSpPr>
          <p:spPr>
            <a:xfrm>
              <a:off x="5887394" y="1568451"/>
              <a:ext cx="0" cy="1191083"/>
            </a:xfrm>
            <a:prstGeom prst="line">
              <a:avLst/>
            </a:prstGeom>
            <a:ln w="508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Connecteur droit 61"/>
            <p:cNvCxnSpPr/>
            <p:nvPr/>
          </p:nvCxnSpPr>
          <p:spPr>
            <a:xfrm>
              <a:off x="7253050" y="1562636"/>
              <a:ext cx="0" cy="1191083"/>
            </a:xfrm>
            <a:prstGeom prst="line">
              <a:avLst/>
            </a:prstGeom>
            <a:ln w="508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Connecteur droit avec flèche 64"/>
            <p:cNvCxnSpPr/>
            <p:nvPr/>
          </p:nvCxnSpPr>
          <p:spPr>
            <a:xfrm flipH="1">
              <a:off x="5849584" y="1986403"/>
              <a:ext cx="1390003" cy="1838641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68" name="Rectangle 67"/>
              <p:cNvSpPr/>
              <p:nvPr/>
            </p:nvSpPr>
            <p:spPr>
              <a:xfrm>
                <a:off x="215960" y="5049180"/>
                <a:ext cx="8664006" cy="88293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fr-FR" sz="2400" i="1" dirty="0" smtClean="0">
                    <a:solidFill>
                      <a:srgbClr val="FF0000"/>
                    </a:solidFill>
                    <a:latin typeface="Times" pitchFamily="18" charset="0"/>
                  </a:rPr>
                  <a:t>I = J</a:t>
                </a:r>
                <a:r>
                  <a:rPr lang="fr-FR" sz="2400" i="1" dirty="0">
                    <a:solidFill>
                      <a:srgbClr val="FF0000"/>
                    </a:solidFill>
                    <a:latin typeface="Times" pitchFamily="18" charset="0"/>
                    <a:sym typeface="Symbol"/>
                  </a:rPr>
                  <a:t>*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fr-FR" sz="2400" i="1" smtClean="0">
                            <a:solidFill>
                              <a:srgbClr val="FF0000"/>
                            </a:solidFill>
                            <a:latin typeface="Cambria Math"/>
                            <a:sym typeface="Symbol"/>
                          </a:rPr>
                        </m:ctrlPr>
                      </m:radPr>
                      <m:deg/>
                      <m:e>
                        <m:r>
                          <a:rPr lang="fr-FR" sz="2400" b="0" i="1" smtClean="0">
                            <a:solidFill>
                              <a:srgbClr val="FF0000"/>
                            </a:solidFill>
                            <a:latin typeface="Cambria Math"/>
                            <a:sym typeface="Symbol"/>
                          </a:rPr>
                          <m:t>3</m:t>
                        </m:r>
                      </m:e>
                    </m:rad>
                  </m:oMath>
                </a14:m>
                <a:r>
                  <a:rPr lang="fr-FR" sz="2400" i="1" dirty="0" smtClean="0">
                    <a:solidFill>
                      <a:srgbClr val="FF0000"/>
                    </a:solidFill>
                    <a:latin typeface="Times" pitchFamily="18" charset="0"/>
                  </a:rPr>
                  <a:t> </a:t>
                </a:r>
                <a:r>
                  <a:rPr lang="fr-FR" sz="2400" i="1" dirty="0">
                    <a:solidFill>
                      <a:srgbClr val="FF0000"/>
                    </a:solidFill>
                    <a:latin typeface="Times" pitchFamily="18" charset="0"/>
                  </a:rPr>
                  <a:t>et Ve = U	Chaque enroulement supporte la tension composée du réseau.</a:t>
                </a:r>
                <a:endParaRPr lang="fr-FR" sz="2400" dirty="0">
                  <a:solidFill>
                    <a:srgbClr val="FF0000"/>
                  </a:solidFill>
                  <a:latin typeface="Times" pitchFamily="18" charset="0"/>
                </a:endParaRPr>
              </a:p>
            </p:txBody>
          </p:sp>
        </mc:Choice>
        <mc:Fallback>
          <p:sp>
            <p:nvSpPr>
              <p:cNvPr id="68" name="Rectangle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960" y="5049180"/>
                <a:ext cx="8664006" cy="882934"/>
              </a:xfrm>
              <a:prstGeom prst="rect">
                <a:avLst/>
              </a:prstGeom>
              <a:blipFill rotWithShape="1">
                <a:blip r:embed="rId7"/>
                <a:stretch>
                  <a:fillRect l="-1055" t="-690" b="-1379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6" name="Groupe 75"/>
          <p:cNvGrpSpPr/>
          <p:nvPr/>
        </p:nvGrpSpPr>
        <p:grpSpPr>
          <a:xfrm>
            <a:off x="4316395" y="624178"/>
            <a:ext cx="864616" cy="933986"/>
            <a:chOff x="4316395" y="624178"/>
            <a:chExt cx="864616" cy="933986"/>
          </a:xfrm>
        </p:grpSpPr>
        <p:cxnSp>
          <p:nvCxnSpPr>
            <p:cNvPr id="73" name="Connecteur droit avec flèche 72"/>
            <p:cNvCxnSpPr/>
            <p:nvPr/>
          </p:nvCxnSpPr>
          <p:spPr>
            <a:xfrm rot="16200000">
              <a:off x="4784351" y="1446692"/>
              <a:ext cx="0" cy="222944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9" name="Groupe 68"/>
            <p:cNvGrpSpPr/>
            <p:nvPr/>
          </p:nvGrpSpPr>
          <p:grpSpPr>
            <a:xfrm>
              <a:off x="4316395" y="624178"/>
              <a:ext cx="615645" cy="461665"/>
              <a:chOff x="1835696" y="990730"/>
              <a:chExt cx="1224136" cy="461665"/>
            </a:xfrm>
          </p:grpSpPr>
          <p:cxnSp>
            <p:nvCxnSpPr>
              <p:cNvPr id="70" name="Connecteur droit avec flèche 69"/>
              <p:cNvCxnSpPr/>
              <p:nvPr/>
            </p:nvCxnSpPr>
            <p:spPr>
              <a:xfrm>
                <a:off x="1835696" y="1117824"/>
                <a:ext cx="0" cy="222944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1" name="ZoneTexte 70"/>
              <p:cNvSpPr txBox="1"/>
              <p:nvPr/>
            </p:nvSpPr>
            <p:spPr>
              <a:xfrm>
                <a:off x="1925706" y="990730"/>
                <a:ext cx="113412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dirty="0" smtClean="0">
                    <a:latin typeface="Times" pitchFamily="18" charset="0"/>
                  </a:rPr>
                  <a:t>I </a:t>
                </a:r>
                <a:endParaRPr lang="fr-FR" sz="2400" dirty="0">
                  <a:latin typeface="Times" pitchFamily="18" charset="0"/>
                </a:endParaRPr>
              </a:p>
            </p:txBody>
          </p:sp>
        </p:grpSp>
        <p:sp>
          <p:nvSpPr>
            <p:cNvPr id="74" name="ZoneTexte 73"/>
            <p:cNvSpPr txBox="1"/>
            <p:nvPr/>
          </p:nvSpPr>
          <p:spPr>
            <a:xfrm>
              <a:off x="4610634" y="1066839"/>
              <a:ext cx="57037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 smtClean="0">
                  <a:latin typeface="Times" pitchFamily="18" charset="0"/>
                </a:rPr>
                <a:t>J</a:t>
              </a:r>
              <a:endParaRPr lang="fr-FR" sz="2400" dirty="0">
                <a:latin typeface="Times" pitchFamily="18" charset="0"/>
              </a:endParaRPr>
            </a:p>
          </p:txBody>
        </p:sp>
      </p:grpSp>
      <p:grpSp>
        <p:nvGrpSpPr>
          <p:cNvPr id="77" name="Groupe 76"/>
          <p:cNvGrpSpPr/>
          <p:nvPr/>
        </p:nvGrpSpPr>
        <p:grpSpPr>
          <a:xfrm rot="19066700">
            <a:off x="2853161" y="748578"/>
            <a:ext cx="800633" cy="1142833"/>
            <a:chOff x="2152346" y="1425793"/>
            <a:chExt cx="800633" cy="1142833"/>
          </a:xfrm>
        </p:grpSpPr>
        <p:cxnSp>
          <p:nvCxnSpPr>
            <p:cNvPr id="78" name="Connecteur droit avec flèche 77"/>
            <p:cNvCxnSpPr/>
            <p:nvPr/>
          </p:nvCxnSpPr>
          <p:spPr>
            <a:xfrm>
              <a:off x="2152346" y="1425793"/>
              <a:ext cx="0" cy="1142833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ZoneTexte 78"/>
            <p:cNvSpPr txBox="1"/>
            <p:nvPr/>
          </p:nvSpPr>
          <p:spPr>
            <a:xfrm>
              <a:off x="2191934" y="1798380"/>
              <a:ext cx="76104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 smtClean="0">
                  <a:latin typeface="Times" pitchFamily="18" charset="0"/>
                </a:rPr>
                <a:t>Ve</a:t>
              </a:r>
              <a:endParaRPr lang="fr-FR" sz="2400" dirty="0">
                <a:latin typeface="Times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53515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9512" y="116632"/>
            <a:ext cx="88209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Aft>
                <a:spcPts val="0"/>
              </a:spcAft>
              <a:buFont typeface="Symbol"/>
              <a:buChar char=""/>
              <a:tabLst>
                <a:tab pos="228600" algn="l"/>
              </a:tabLst>
            </a:pPr>
            <a:r>
              <a:rPr lang="fr-FR" sz="2400" dirty="0">
                <a:latin typeface="Times New Roman"/>
                <a:ea typeface="Times New Roman"/>
              </a:rPr>
              <a:t>Choix du couplage d’un moteur asynchrone triphasé</a:t>
            </a:r>
          </a:p>
          <a:p>
            <a:pPr algn="ctr">
              <a:spcAft>
                <a:spcPts val="0"/>
              </a:spcAft>
            </a:pPr>
            <a:r>
              <a:rPr lang="fr-FR" sz="2400" b="1" dirty="0">
                <a:latin typeface="Times New Roman"/>
                <a:ea typeface="Times New Roman"/>
              </a:rPr>
              <a:t>La plus petite tension indiquée sur la plaque signalétique du moteur correspond à la tension nominale d’un enroulement. (tension maximale qu’il peut supporter)</a:t>
            </a:r>
            <a:endParaRPr lang="fr-FR" sz="2400" dirty="0">
              <a:effectLst/>
              <a:latin typeface="Times New Roman"/>
              <a:ea typeface="Times New Roman"/>
            </a:endParaRPr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4919213"/>
              </p:ext>
            </p:extLst>
          </p:nvPr>
        </p:nvGraphicFramePr>
        <p:xfrm>
          <a:off x="1403648" y="1732774"/>
          <a:ext cx="6300699" cy="3297556"/>
        </p:xfrm>
        <a:graphic>
          <a:graphicData uri="http://schemas.openxmlformats.org/drawingml/2006/table">
            <a:tbl>
              <a:tblPr/>
              <a:tblGrid>
                <a:gridCol w="983002"/>
                <a:gridCol w="1771991"/>
                <a:gridCol w="1772853"/>
                <a:gridCol w="1772853"/>
              </a:tblGrid>
              <a:tr h="704287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MOTEUR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230/400 V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MOTEUR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400/690 V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1836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R</a:t>
                      </a:r>
                      <a:endParaRPr lang="fr-FR" sz="2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E</a:t>
                      </a:r>
                      <a:endParaRPr lang="fr-FR" sz="2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S</a:t>
                      </a:r>
                      <a:endParaRPr lang="fr-FR" sz="2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E</a:t>
                      </a:r>
                      <a:endParaRPr lang="fr-FR" sz="2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A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U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133/230 V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2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735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230/400 V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2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385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400/690 </a:t>
                      </a:r>
                      <a:r>
                        <a:rPr lang="fr-FR" sz="24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V</a:t>
                      </a:r>
                      <a:endParaRPr lang="fr-FR" sz="2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2252663" y="32639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228528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Zone de texte 19"/>
          <p:cNvSpPr txBox="1">
            <a:spLocks noChangeArrowheads="1"/>
          </p:cNvSpPr>
          <p:nvPr/>
        </p:nvSpPr>
        <p:spPr bwMode="auto">
          <a:xfrm>
            <a:off x="4139952" y="5142309"/>
            <a:ext cx="4500500" cy="119443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dirty="0" smtClean="0">
                <a:effectLst/>
                <a:latin typeface="Times New Roman"/>
                <a:ea typeface="Times New Roman"/>
              </a:rPr>
              <a:t>Couplage </a:t>
            </a:r>
            <a:r>
              <a:rPr lang="fr-FR" dirty="0">
                <a:effectLst/>
                <a:latin typeface="Times New Roman"/>
                <a:ea typeface="Times New Roman"/>
              </a:rPr>
              <a:t>étoile : Y</a:t>
            </a:r>
          </a:p>
          <a:p>
            <a:pPr>
              <a:spcAft>
                <a:spcPts val="0"/>
              </a:spcAft>
            </a:pPr>
            <a:r>
              <a:rPr lang="fr-FR" b="0" i="0" u="none" strike="noStrike" dirty="0">
                <a:effectLst/>
                <a:latin typeface="Times New Roman"/>
                <a:ea typeface="Times New Roman"/>
              </a:rPr>
              <a:t>Couplage triangle : D</a:t>
            </a:r>
            <a:endParaRPr lang="fr-FR" b="1" i="1" u="sng" dirty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fr-FR" dirty="0">
                <a:effectLst/>
                <a:latin typeface="Times New Roman"/>
                <a:ea typeface="Times New Roman"/>
              </a:rPr>
              <a:t>Couplage impossible (suralimenté) :0</a:t>
            </a:r>
            <a:r>
              <a:rPr lang="fr-FR" baseline="30000" dirty="0">
                <a:effectLst/>
                <a:latin typeface="Times New Roman"/>
                <a:ea typeface="Times New Roman"/>
              </a:rPr>
              <a:t>+</a:t>
            </a:r>
            <a:endParaRPr lang="fr-FR" dirty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fr-FR" dirty="0">
                <a:effectLst/>
                <a:latin typeface="Times New Roman"/>
                <a:ea typeface="Times New Roman"/>
              </a:rPr>
              <a:t>Couplage impossible (sous-alimenté) :0</a:t>
            </a:r>
            <a:r>
              <a:rPr lang="fr-FR" baseline="30000" dirty="0">
                <a:effectLst/>
                <a:latin typeface="Times New Roman"/>
                <a:ea typeface="Times New Roman"/>
              </a:rPr>
              <a:t>-</a:t>
            </a:r>
            <a:endParaRPr lang="fr-FR" dirty="0">
              <a:effectLst/>
              <a:latin typeface="Times New Roman"/>
              <a:ea typeface="Times New Roman"/>
            </a:endParaRPr>
          </a:p>
        </p:txBody>
      </p:sp>
      <p:grpSp>
        <p:nvGrpSpPr>
          <p:cNvPr id="11" name="Groupe 10"/>
          <p:cNvGrpSpPr/>
          <p:nvPr/>
        </p:nvGrpSpPr>
        <p:grpSpPr>
          <a:xfrm>
            <a:off x="5004048" y="2348880"/>
            <a:ext cx="2304256" cy="0"/>
            <a:chOff x="5004048" y="2348880"/>
            <a:chExt cx="2304256" cy="0"/>
          </a:xfrm>
        </p:grpSpPr>
        <p:cxnSp>
          <p:nvCxnSpPr>
            <p:cNvPr id="9" name="Connecteur droit 8"/>
            <p:cNvCxnSpPr/>
            <p:nvPr/>
          </p:nvCxnSpPr>
          <p:spPr>
            <a:xfrm>
              <a:off x="5004048" y="2348880"/>
              <a:ext cx="576064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cteur droit 9"/>
            <p:cNvCxnSpPr/>
            <p:nvPr/>
          </p:nvCxnSpPr>
          <p:spPr>
            <a:xfrm>
              <a:off x="6732240" y="2348880"/>
              <a:ext cx="576064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e 14"/>
          <p:cNvGrpSpPr/>
          <p:nvPr/>
        </p:nvGrpSpPr>
        <p:grpSpPr>
          <a:xfrm>
            <a:off x="2591780" y="2802235"/>
            <a:ext cx="1332148" cy="2168550"/>
            <a:chOff x="2591780" y="2802235"/>
            <a:chExt cx="1332148" cy="2168550"/>
          </a:xfrm>
        </p:grpSpPr>
        <p:sp>
          <p:nvSpPr>
            <p:cNvPr id="12" name="ZoneTexte 11"/>
            <p:cNvSpPr txBox="1"/>
            <p:nvPr/>
          </p:nvSpPr>
          <p:spPr>
            <a:xfrm>
              <a:off x="2591780" y="2802235"/>
              <a:ext cx="126014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 smtClean="0">
                  <a:solidFill>
                    <a:srgbClr val="FF0000"/>
                  </a:solidFill>
                  <a:latin typeface="Times" pitchFamily="18" charset="0"/>
                </a:rPr>
                <a:t>Y      D</a:t>
              </a:r>
              <a:endParaRPr lang="fr-FR" sz="2400" dirty="0">
                <a:solidFill>
                  <a:srgbClr val="FF0000"/>
                </a:solidFill>
                <a:latin typeface="Times" pitchFamily="18" charset="0"/>
              </a:endParaRPr>
            </a:p>
          </p:txBody>
        </p:sp>
        <p:sp>
          <p:nvSpPr>
            <p:cNvPr id="13" name="ZoneTexte 12"/>
            <p:cNvSpPr txBox="1"/>
            <p:nvPr/>
          </p:nvSpPr>
          <p:spPr>
            <a:xfrm>
              <a:off x="2663788" y="3708400"/>
              <a:ext cx="126014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 smtClean="0">
                  <a:solidFill>
                    <a:srgbClr val="FF0000"/>
                  </a:solidFill>
                  <a:latin typeface="Times" pitchFamily="18" charset="0"/>
                </a:rPr>
                <a:t>Y      D</a:t>
              </a:r>
              <a:endParaRPr lang="fr-FR" sz="2400" dirty="0">
                <a:solidFill>
                  <a:srgbClr val="FF0000"/>
                </a:solidFill>
                <a:latin typeface="Times" pitchFamily="18" charset="0"/>
              </a:endParaRPr>
            </a:p>
          </p:txBody>
        </p:sp>
        <p:sp>
          <p:nvSpPr>
            <p:cNvPr id="14" name="ZoneTexte 13"/>
            <p:cNvSpPr txBox="1"/>
            <p:nvPr/>
          </p:nvSpPr>
          <p:spPr>
            <a:xfrm>
              <a:off x="2591780" y="4509120"/>
              <a:ext cx="126014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 smtClean="0">
                  <a:solidFill>
                    <a:srgbClr val="FF0000"/>
                  </a:solidFill>
                  <a:latin typeface="Times" pitchFamily="18" charset="0"/>
                </a:rPr>
                <a:t>Y      D</a:t>
              </a:r>
              <a:endParaRPr lang="fr-FR" sz="2400" dirty="0">
                <a:solidFill>
                  <a:srgbClr val="FF0000"/>
                </a:solidFill>
                <a:latin typeface="Times" pitchFamily="18" charset="0"/>
              </a:endParaRPr>
            </a:p>
          </p:txBody>
        </p:sp>
      </p:grpSp>
      <p:sp>
        <p:nvSpPr>
          <p:cNvPr id="17" name="ZoneTexte 16"/>
          <p:cNvSpPr txBox="1"/>
          <p:nvPr/>
        </p:nvSpPr>
        <p:spPr>
          <a:xfrm>
            <a:off x="4502645" y="2672916"/>
            <a:ext cx="8640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solidFill>
                  <a:srgbClr val="FF0000"/>
                </a:solidFill>
                <a:latin typeface="Times" pitchFamily="18" charset="0"/>
              </a:rPr>
              <a:t>   D</a:t>
            </a:r>
            <a:endParaRPr lang="fr-FR" sz="3200" dirty="0">
              <a:solidFill>
                <a:srgbClr val="FF0000"/>
              </a:solidFill>
              <a:latin typeface="Times" pitchFamily="18" charset="0"/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4759820" y="3490267"/>
            <a:ext cx="6023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solidFill>
                  <a:srgbClr val="FF0000"/>
                </a:solidFill>
                <a:latin typeface="Times" pitchFamily="18" charset="0"/>
              </a:rPr>
              <a:t>Y    </a:t>
            </a:r>
            <a:endParaRPr lang="fr-FR" sz="3200" dirty="0">
              <a:solidFill>
                <a:srgbClr val="FF0000"/>
              </a:solidFill>
              <a:latin typeface="Times" pitchFamily="18" charset="0"/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6372200" y="3490267"/>
            <a:ext cx="8640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solidFill>
                  <a:srgbClr val="FF0000"/>
                </a:solidFill>
                <a:latin typeface="Times" pitchFamily="18" charset="0"/>
              </a:rPr>
              <a:t>   D</a:t>
            </a:r>
            <a:endParaRPr lang="fr-FR" sz="3200" dirty="0">
              <a:solidFill>
                <a:srgbClr val="FF0000"/>
              </a:solidFill>
              <a:latin typeface="Times" pitchFamily="18" charset="0"/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6619428" y="4223414"/>
            <a:ext cx="6023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solidFill>
                  <a:srgbClr val="FF0000"/>
                </a:solidFill>
                <a:latin typeface="Times" pitchFamily="18" charset="0"/>
              </a:rPr>
              <a:t>Y    </a:t>
            </a:r>
            <a:endParaRPr lang="fr-FR" sz="3200" dirty="0">
              <a:solidFill>
                <a:srgbClr val="FF0000"/>
              </a:solidFill>
              <a:latin typeface="Times" pitchFamily="18" charset="0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6552220" y="2672916"/>
            <a:ext cx="900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solidFill>
                  <a:srgbClr val="FF0000"/>
                </a:solidFill>
                <a:latin typeface="Times" pitchFamily="18" charset="0"/>
                <a:ea typeface="Times New Roman"/>
              </a:rPr>
              <a:t>0-</a:t>
            </a:r>
            <a:r>
              <a:rPr lang="fr-FR" sz="3200" dirty="0" smtClean="0">
                <a:solidFill>
                  <a:srgbClr val="FF0000"/>
                </a:solidFill>
                <a:latin typeface="Times" pitchFamily="18" charset="0"/>
              </a:rPr>
              <a:t>  </a:t>
            </a:r>
            <a:endParaRPr lang="fr-FR" sz="3200" dirty="0">
              <a:solidFill>
                <a:srgbClr val="FF0000"/>
              </a:solidFill>
              <a:latin typeface="Times" pitchFamily="18" charset="0"/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4745334" y="4223414"/>
            <a:ext cx="900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solidFill>
                  <a:srgbClr val="FF0000"/>
                </a:solidFill>
                <a:latin typeface="Times" pitchFamily="18" charset="0"/>
                <a:ea typeface="Times New Roman"/>
              </a:rPr>
              <a:t>0+</a:t>
            </a:r>
            <a:r>
              <a:rPr lang="fr-FR" sz="3200" dirty="0" smtClean="0">
                <a:solidFill>
                  <a:srgbClr val="FF0000"/>
                </a:solidFill>
                <a:latin typeface="Times" pitchFamily="18" charset="0"/>
              </a:rPr>
              <a:t>  </a:t>
            </a:r>
            <a:endParaRPr lang="fr-FR" sz="3200" dirty="0">
              <a:solidFill>
                <a:srgbClr val="FF0000"/>
              </a:solidFill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6730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0" grpId="0"/>
      <p:bldP spid="21" grpId="0"/>
      <p:bldP spid="22" grpId="0"/>
      <p:bldP spid="23" grpId="0"/>
      <p:bldP spid="2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900" y="1261728"/>
            <a:ext cx="8640960" cy="3636404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tangle 7"/>
              <p:cNvSpPr/>
              <p:nvPr/>
            </p:nvSpPr>
            <p:spPr>
              <a:xfrm>
                <a:off x="575556" y="2312876"/>
                <a:ext cx="2643801" cy="49648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b="1" i="1" dirty="0" smtClean="0">
                    <a:solidFill>
                      <a:srgbClr val="FF0000"/>
                    </a:solidFill>
                    <a:latin typeface="Times" pitchFamily="18" charset="0"/>
                  </a:rPr>
                  <a:t>Pa = U*I*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fr-FR" sz="2400" b="1" i="1">
                            <a:solidFill>
                              <a:srgbClr val="FF0000"/>
                            </a:solidFill>
                          </a:rPr>
                        </m:ctrlPr>
                      </m:radPr>
                      <m:deg/>
                      <m:e>
                        <m:r>
                          <a:rPr lang="en-GB" sz="2400" b="1" i="1">
                            <a:solidFill>
                              <a:srgbClr val="FF0000"/>
                            </a:solidFill>
                          </a:rPr>
                          <m:t>𝟑</m:t>
                        </m:r>
                      </m:e>
                    </m:rad>
                  </m:oMath>
                </a14:m>
                <a:r>
                  <a:rPr lang="en-GB" sz="2400" b="1" i="1" dirty="0">
                    <a:solidFill>
                      <a:srgbClr val="FF0000"/>
                    </a:solidFill>
                    <a:latin typeface="Times" pitchFamily="18" charset="0"/>
                  </a:rPr>
                  <a:t>*cos</a:t>
                </a:r>
                <a:r>
                  <a:rPr lang="fr-FR" sz="2400" b="1" i="1" dirty="0">
                    <a:solidFill>
                      <a:srgbClr val="FF0000"/>
                    </a:solidFill>
                    <a:latin typeface="Times" pitchFamily="18" charset="0"/>
                    <a:sym typeface="Symbol"/>
                  </a:rPr>
                  <a:t></a:t>
                </a:r>
                <a:endParaRPr lang="fr-FR" sz="2400" b="1" dirty="0">
                  <a:solidFill>
                    <a:srgbClr val="FF0000"/>
                  </a:solidFill>
                  <a:latin typeface="Times" pitchFamily="18" charset="0"/>
                </a:endParaRPr>
              </a:p>
            </p:txBody>
          </p:sp>
        </mc:Choice>
        <mc:Fallback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556" y="2312876"/>
                <a:ext cx="2643801" cy="496483"/>
              </a:xfrm>
              <a:prstGeom prst="rect">
                <a:avLst/>
              </a:prstGeom>
              <a:blipFill rotWithShape="1">
                <a:blip r:embed="rId3"/>
                <a:stretch>
                  <a:fillRect l="-3456" t="-3659" r="-2765" b="-2682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/>
          <p:cNvSpPr/>
          <p:nvPr/>
        </p:nvSpPr>
        <p:spPr>
          <a:xfrm>
            <a:off x="1032781" y="4005064"/>
            <a:ext cx="16193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i="1" dirty="0">
                <a:solidFill>
                  <a:srgbClr val="FF0000"/>
                </a:solidFill>
                <a:latin typeface="Times" pitchFamily="18" charset="0"/>
              </a:rPr>
              <a:t>Pu = Cu*ω</a:t>
            </a:r>
            <a:endParaRPr lang="fr-FR" sz="2400" b="1" dirty="0">
              <a:solidFill>
                <a:srgbClr val="FF0000"/>
              </a:solidFill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4947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4684"/>
            <a:ext cx="8856476" cy="475252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4"/>
              <p:cNvSpPr/>
              <p:nvPr/>
            </p:nvSpPr>
            <p:spPr>
              <a:xfrm>
                <a:off x="1860576" y="1160748"/>
                <a:ext cx="904414" cy="67723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spcAft>
                    <a:spcPts val="0"/>
                  </a:spcAft>
                </a:pPr>
                <a:r>
                  <a:rPr lang="fr-FR" sz="2400" b="1" i="1" dirty="0" smtClean="0">
                    <a:solidFill>
                      <a:srgbClr val="FF0000"/>
                    </a:solidFill>
                    <a:latin typeface="Times" pitchFamily="18" charset="0"/>
                    <a:ea typeface="Times New Roman"/>
                  </a:rPr>
                  <a:t>n</a:t>
                </a:r>
                <a:r>
                  <a:rPr lang="fr-FR" sz="2400" b="1" i="1" baseline="-25000" dirty="0">
                    <a:solidFill>
                      <a:srgbClr val="FF0000"/>
                    </a:solidFill>
                    <a:effectLst/>
                    <a:latin typeface="Times" pitchFamily="18" charset="0"/>
                    <a:ea typeface="Times New Roman"/>
                  </a:rPr>
                  <a:t>s</a:t>
                </a:r>
                <a:r>
                  <a:rPr lang="fr-FR" sz="2400" b="1" i="1" dirty="0">
                    <a:solidFill>
                      <a:srgbClr val="FF0000"/>
                    </a:solidFill>
                    <a:effectLst/>
                    <a:latin typeface="Times" pitchFamily="18" charset="0"/>
                    <a:ea typeface="Times New Roman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400" b="1" i="1">
                            <a:solidFill>
                              <a:srgbClr val="FF0000"/>
                            </a:solidFill>
                            <a:effectLst/>
                            <a:latin typeface="Cambria Math"/>
                            <a:ea typeface="Times New Roman"/>
                          </a:rPr>
                        </m:ctrlPr>
                      </m:fPr>
                      <m:num>
                        <m:r>
                          <a:rPr lang="fr-FR" sz="2400" b="1" i="1">
                            <a:solidFill>
                              <a:srgbClr val="FF0000"/>
                            </a:solidFill>
                            <a:effectLst/>
                            <a:latin typeface="Cambria Math"/>
                            <a:ea typeface="Times New Roman"/>
                          </a:rPr>
                          <m:t>𝒇</m:t>
                        </m:r>
                      </m:num>
                      <m:den>
                        <m:r>
                          <a:rPr lang="fr-FR" sz="2400" b="1" i="1">
                            <a:solidFill>
                              <a:srgbClr val="FF0000"/>
                            </a:solidFill>
                            <a:effectLst/>
                            <a:latin typeface="Cambria Math"/>
                            <a:ea typeface="Times New Roman"/>
                          </a:rPr>
                          <m:t>𝒑</m:t>
                        </m:r>
                      </m:den>
                    </m:f>
                  </m:oMath>
                </a14:m>
                <a:endParaRPr lang="fr-FR" sz="2400" b="1" dirty="0">
                  <a:solidFill>
                    <a:srgbClr val="FF0000"/>
                  </a:solidFill>
                  <a:effectLst/>
                  <a:latin typeface="Times" pitchFamily="18" charset="0"/>
                  <a:ea typeface="Times New Roman"/>
                </a:endParaRPr>
              </a:p>
            </p:txBody>
          </p:sp>
        </mc:Choice>
        <mc:Fallback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0576" y="1160748"/>
                <a:ext cx="904414" cy="677237"/>
              </a:xfrm>
              <a:prstGeom prst="rect">
                <a:avLst/>
              </a:prstGeom>
              <a:blipFill rotWithShape="1">
                <a:blip r:embed="rId3"/>
                <a:stretch>
                  <a:fillRect l="-100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>
          <a:xfrm>
            <a:off x="1281731" y="2708920"/>
            <a:ext cx="15392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i="1" dirty="0">
                <a:solidFill>
                  <a:srgbClr val="FF0000"/>
                </a:solidFill>
                <a:latin typeface="Times" pitchFamily="18" charset="0"/>
              </a:rPr>
              <a:t>ω= 2*</a:t>
            </a:r>
            <a:r>
              <a:rPr lang="fr-FR" sz="2400" b="1" i="1" dirty="0">
                <a:solidFill>
                  <a:srgbClr val="FF0000"/>
                </a:solidFill>
                <a:latin typeface="Times" pitchFamily="18" charset="0"/>
                <a:sym typeface="Symbol"/>
              </a:rPr>
              <a:t></a:t>
            </a:r>
            <a:r>
              <a:rPr lang="fr-FR" sz="2400" b="1" i="1" dirty="0">
                <a:solidFill>
                  <a:srgbClr val="FF0000"/>
                </a:solidFill>
                <a:latin typeface="Times" pitchFamily="18" charset="0"/>
              </a:rPr>
              <a:t>*n</a:t>
            </a:r>
            <a:endParaRPr lang="fr-FR" sz="2400" b="1" dirty="0">
              <a:solidFill>
                <a:srgbClr val="FF0000"/>
              </a:solidFill>
              <a:latin typeface="Times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 6"/>
              <p:cNvSpPr/>
              <p:nvPr/>
            </p:nvSpPr>
            <p:spPr>
              <a:xfrm>
                <a:off x="866764" y="4401108"/>
                <a:ext cx="2417650" cy="72398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spcAft>
                    <a:spcPts val="0"/>
                  </a:spcAft>
                </a:pPr>
                <a:r>
                  <a:rPr lang="fr-FR" sz="2800" b="1" i="1" dirty="0" smtClean="0">
                    <a:solidFill>
                      <a:srgbClr val="FF0000"/>
                    </a:solidFill>
                    <a:latin typeface="Times" pitchFamily="18" charset="0"/>
                    <a:ea typeface="Times New Roman"/>
                  </a:rPr>
                  <a:t>g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800" b="1" i="1">
                            <a:solidFill>
                              <a:srgbClr val="FF0000"/>
                            </a:solidFill>
                            <a:effectLst/>
                            <a:latin typeface="Cambria Math"/>
                            <a:ea typeface="Times New Roman"/>
                          </a:rPr>
                        </m:ctrlPr>
                      </m:fPr>
                      <m:num>
                        <m:r>
                          <a:rPr lang="fr-FR" sz="2800" b="1" i="1">
                            <a:solidFill>
                              <a:srgbClr val="FF0000"/>
                            </a:solidFill>
                            <a:effectLst/>
                            <a:latin typeface="Cambria Math"/>
                            <a:ea typeface="Times New Roman"/>
                          </a:rPr>
                          <m:t>(</m:t>
                        </m:r>
                        <m:r>
                          <a:rPr lang="fr-FR" sz="2800" b="1" i="1">
                            <a:solidFill>
                              <a:srgbClr val="FF0000"/>
                            </a:solidFill>
                            <a:effectLst/>
                            <a:latin typeface="Cambria Math"/>
                            <a:ea typeface="Times New Roman"/>
                          </a:rPr>
                          <m:t>𝒏𝒔</m:t>
                        </m:r>
                        <m:r>
                          <a:rPr lang="fr-FR" sz="2800" b="1" i="1">
                            <a:solidFill>
                              <a:srgbClr val="FF0000"/>
                            </a:solidFill>
                            <a:effectLst/>
                            <a:latin typeface="Cambria Math"/>
                            <a:ea typeface="Times New Roman"/>
                          </a:rPr>
                          <m:t> – </m:t>
                        </m:r>
                        <m:r>
                          <a:rPr lang="fr-FR" sz="2800" b="1" i="1">
                            <a:solidFill>
                              <a:srgbClr val="FF0000"/>
                            </a:solidFill>
                            <a:effectLst/>
                            <a:latin typeface="Cambria Math"/>
                            <a:ea typeface="Times New Roman"/>
                          </a:rPr>
                          <m:t>𝒏</m:t>
                        </m:r>
                        <m:r>
                          <a:rPr lang="fr-FR" sz="2800" b="1" i="1">
                            <a:solidFill>
                              <a:srgbClr val="FF0000"/>
                            </a:solidFill>
                            <a:effectLst/>
                            <a:latin typeface="Cambria Math"/>
                            <a:ea typeface="Times New Roman"/>
                          </a:rPr>
                          <m:t>) </m:t>
                        </m:r>
                      </m:num>
                      <m:den>
                        <m:r>
                          <a:rPr lang="fr-FR" sz="2800" b="1" i="1">
                            <a:solidFill>
                              <a:srgbClr val="FF0000"/>
                            </a:solidFill>
                            <a:effectLst/>
                            <a:latin typeface="Cambria Math"/>
                            <a:ea typeface="Times New Roman"/>
                          </a:rPr>
                          <m:t>𝒏</m:t>
                        </m:r>
                        <m:r>
                          <a:rPr lang="fr-FR" sz="2800" b="1" i="1" baseline="-25000">
                            <a:solidFill>
                              <a:srgbClr val="FF0000"/>
                            </a:solidFill>
                            <a:effectLst/>
                            <a:latin typeface="Cambria Math"/>
                            <a:ea typeface="Times New Roman"/>
                          </a:rPr>
                          <m:t>𝒔</m:t>
                        </m:r>
                      </m:den>
                    </m:f>
                  </m:oMath>
                </a14:m>
                <a:r>
                  <a:rPr lang="fr-FR" sz="2800" b="1" i="1" dirty="0">
                    <a:solidFill>
                      <a:srgbClr val="FF0000"/>
                    </a:solidFill>
                    <a:effectLst/>
                    <a:latin typeface="Times" pitchFamily="18" charset="0"/>
                    <a:ea typeface="Times New Roman"/>
                  </a:rPr>
                  <a:t>*100</a:t>
                </a:r>
                <a:endParaRPr lang="fr-FR" sz="2800" b="1" dirty="0">
                  <a:solidFill>
                    <a:srgbClr val="FF0000"/>
                  </a:solidFill>
                  <a:effectLst/>
                  <a:latin typeface="Times" pitchFamily="18" charset="0"/>
                  <a:ea typeface="Times New Roman"/>
                </a:endParaRPr>
              </a:p>
            </p:txBody>
          </p:sp>
        </mc:Choice>
        <mc:Fallback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764" y="4401108"/>
                <a:ext cx="2417650" cy="723981"/>
              </a:xfrm>
              <a:prstGeom prst="rect">
                <a:avLst/>
              </a:prstGeom>
              <a:blipFill rotWithShape="1">
                <a:blip r:embed="rId4"/>
                <a:stretch>
                  <a:fillRect l="-4534" r="-4534" b="-924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92655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508" y="80628"/>
            <a:ext cx="8748972" cy="6444716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023828" y="481286"/>
            <a:ext cx="720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rgbClr val="FF0000"/>
                </a:solidFill>
                <a:latin typeface="Times" pitchFamily="18" charset="0"/>
              </a:rPr>
              <a:t>Pa</a:t>
            </a:r>
            <a:endParaRPr lang="fr-FR" sz="2800" dirty="0">
              <a:solidFill>
                <a:srgbClr val="FF0000"/>
              </a:solidFill>
              <a:latin typeface="Times" pitchFamily="18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5508104" y="481286"/>
            <a:ext cx="720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rgbClr val="FF0000"/>
                </a:solidFill>
                <a:latin typeface="Times" pitchFamily="18" charset="0"/>
              </a:rPr>
              <a:t>Pu</a:t>
            </a:r>
            <a:endParaRPr lang="fr-FR" sz="2800" dirty="0">
              <a:solidFill>
                <a:srgbClr val="FF0000"/>
              </a:solidFill>
              <a:latin typeface="Times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tangle 7"/>
              <p:cNvSpPr/>
              <p:nvPr/>
            </p:nvSpPr>
            <p:spPr>
              <a:xfrm>
                <a:off x="7205800" y="584684"/>
                <a:ext cx="1686680" cy="97462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fr-FR" sz="3600" b="1" i="1" dirty="0" smtClean="0">
                    <a:solidFill>
                      <a:srgbClr val="FF0000"/>
                    </a:solidFill>
                    <a:latin typeface="Times" pitchFamily="18" charset="0"/>
                    <a:ea typeface="Times New Roman"/>
                    <a:sym typeface="Symbol"/>
                  </a:rPr>
                  <a:t></a:t>
                </a:r>
                <a:r>
                  <a:rPr lang="fr-FR" sz="3600" b="1" i="1" dirty="0" smtClean="0">
                    <a:solidFill>
                      <a:srgbClr val="FF0000"/>
                    </a:solidFill>
                    <a:latin typeface="Times" pitchFamily="18" charset="0"/>
                    <a:ea typeface="Times New Roman"/>
                  </a:rPr>
                  <a:t> </a:t>
                </a:r>
                <a:r>
                  <a:rPr lang="fr-FR" sz="3600" b="1" i="1" dirty="0">
                    <a:solidFill>
                      <a:srgbClr val="FF0000"/>
                    </a:solidFill>
                    <a:latin typeface="Times" pitchFamily="18" charset="0"/>
                    <a:ea typeface="Times New Roman"/>
                  </a:rPr>
                  <a:t>=</a:t>
                </a:r>
                <a:r>
                  <a:rPr lang="fr-FR" sz="3600" b="1" dirty="0">
                    <a:solidFill>
                      <a:srgbClr val="FF0000"/>
                    </a:solidFill>
                    <a:latin typeface="Times" pitchFamily="18" charset="0"/>
                    <a:sym typeface="Symbol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3600" b="1" i="1">
                            <a:solidFill>
                              <a:srgbClr val="FF0000"/>
                            </a:solidFill>
                            <a:latin typeface="Cambria Math"/>
                            <a:sym typeface="Symbo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fr-FR" sz="3600" b="1" i="1" dirty="0">
                            <a:solidFill>
                              <a:srgbClr val="FF0000"/>
                            </a:solidFill>
                            <a:latin typeface="Times" pitchFamily="18" charset="0"/>
                            <a:ea typeface="Times New Roman"/>
                          </a:rPr>
                          <m:t>Pu</m:t>
                        </m:r>
                      </m:num>
                      <m:den>
                        <m:r>
                          <m:rPr>
                            <m:nor/>
                          </m:rPr>
                          <a:rPr lang="fr-FR" sz="3600" b="1" i="1" dirty="0">
                            <a:solidFill>
                              <a:srgbClr val="FF0000"/>
                            </a:solidFill>
                            <a:latin typeface="Times" pitchFamily="18" charset="0"/>
                            <a:ea typeface="Times New Roman"/>
                          </a:rPr>
                          <m:t>Pa</m:t>
                        </m:r>
                        <m:r>
                          <m:rPr>
                            <m:nor/>
                          </m:rPr>
                          <a:rPr lang="fr-FR" sz="3600" dirty="0">
                            <a:solidFill>
                              <a:srgbClr val="FF0000"/>
                            </a:solidFill>
                            <a:latin typeface="Times" pitchFamily="18" charset="0"/>
                            <a:ea typeface="Times New Roman"/>
                          </a:rPr>
                          <m:t> </m:t>
                        </m:r>
                      </m:den>
                    </m:f>
                    <m:r>
                      <a:rPr lang="fr-FR" sz="3600" b="1" i="1">
                        <a:solidFill>
                          <a:srgbClr val="FF0000"/>
                        </a:solidFill>
                        <a:latin typeface="Cambria Math"/>
                        <a:sym typeface="Symbol"/>
                      </a:rPr>
                      <m:t> </m:t>
                    </m:r>
                  </m:oMath>
                </a14:m>
                <a:endParaRPr lang="fr-FR" sz="3600" dirty="0">
                  <a:solidFill>
                    <a:srgbClr val="FF0000"/>
                  </a:solidFill>
                  <a:latin typeface="Times" pitchFamily="18" charset="0"/>
                  <a:ea typeface="Times New Roman"/>
                </a:endParaRPr>
              </a:p>
            </p:txBody>
          </p:sp>
        </mc:Choice>
        <mc:Fallback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5800" y="584684"/>
                <a:ext cx="1686680" cy="974626"/>
              </a:xfrm>
              <a:prstGeom prst="rect">
                <a:avLst/>
              </a:prstGeom>
              <a:blipFill rotWithShape="1">
                <a:blip r:embed="rId4"/>
                <a:stretch>
                  <a:fillRect l="-10469" b="-937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1448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2054</TotalTime>
  <Words>429</Words>
  <Application>Microsoft Office PowerPoint</Application>
  <PresentationFormat>Affichage à l'écran (4:3)</PresentationFormat>
  <Paragraphs>131</Paragraphs>
  <Slides>13</Slides>
  <Notes>1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5" baseType="lpstr">
      <vt:lpstr>Thème Office</vt:lpstr>
      <vt:lpstr>Picture</vt:lpstr>
      <vt:lpstr>MOTEUR ASYNCHRONE TRIPHASE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APPROCHE FONCTIONNELLE DES SYSTEMES</dc:title>
  <dc:creator>Yannick</dc:creator>
  <cp:lastModifiedBy>aubergon</cp:lastModifiedBy>
  <cp:revision>148</cp:revision>
  <dcterms:created xsi:type="dcterms:W3CDTF">2011-09-05T20:20:29Z</dcterms:created>
  <dcterms:modified xsi:type="dcterms:W3CDTF">2017-04-26T06:49:33Z</dcterms:modified>
</cp:coreProperties>
</file>