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64"/>
  </p:notesMasterIdLst>
  <p:sldIdLst>
    <p:sldId id="257" r:id="rId2"/>
    <p:sldId id="258" r:id="rId3"/>
    <p:sldId id="259" r:id="rId4"/>
    <p:sldId id="261" r:id="rId5"/>
    <p:sldId id="262" r:id="rId6"/>
    <p:sldId id="263" r:id="rId7"/>
    <p:sldId id="264" r:id="rId8"/>
    <p:sldId id="260"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2" r:id="rId43"/>
    <p:sldId id="303" r:id="rId44"/>
    <p:sldId id="304" r:id="rId45"/>
    <p:sldId id="305" r:id="rId46"/>
    <p:sldId id="306" r:id="rId47"/>
    <p:sldId id="310" r:id="rId48"/>
    <p:sldId id="311" r:id="rId49"/>
    <p:sldId id="312" r:id="rId50"/>
    <p:sldId id="313" r:id="rId51"/>
    <p:sldId id="314" r:id="rId52"/>
    <p:sldId id="315" r:id="rId53"/>
    <p:sldId id="316" r:id="rId54"/>
    <p:sldId id="319" r:id="rId55"/>
    <p:sldId id="320" r:id="rId56"/>
    <p:sldId id="321" r:id="rId57"/>
    <p:sldId id="322" r:id="rId58"/>
    <p:sldId id="323" r:id="rId59"/>
    <p:sldId id="324" r:id="rId60"/>
    <p:sldId id="325" r:id="rId61"/>
    <p:sldId id="326" r:id="rId62"/>
    <p:sldId id="327" r:id="rId6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1" autoAdjust="0"/>
    <p:restoredTop sz="94660"/>
  </p:normalViewPr>
  <p:slideViewPr>
    <p:cSldViewPr snapToGrid="0">
      <p:cViewPr varScale="1">
        <p:scale>
          <a:sx n="116" d="100"/>
          <a:sy n="116" d="100"/>
        </p:scale>
        <p:origin x="40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FFE000-2339-499F-9C42-44AFE6C9D08D}" type="doc">
      <dgm:prSet loTypeId="urn:microsoft.com/office/officeart/2005/8/layout/hProcess9" loCatId="process" qsTypeId="urn:microsoft.com/office/officeart/2005/8/quickstyle/simple1" qsCatId="simple" csTypeId="urn:microsoft.com/office/officeart/2005/8/colors/accent0_3" csCatId="mainScheme" phldr="1"/>
      <dgm:spPr/>
    </dgm:pt>
    <dgm:pt modelId="{D737AD88-6360-4B19-BB9A-E50757C5DBD9}">
      <dgm:prSet phldrT="[Texte]"/>
      <dgm:spPr/>
      <dgm:t>
        <a:bodyPr/>
        <a:lstStyle/>
        <a:p>
          <a:r>
            <a:rPr lang="fr-FR" dirty="0" smtClean="0"/>
            <a:t>Le ou les </a:t>
          </a:r>
          <a:r>
            <a:rPr lang="fr-FR" b="1" dirty="0" smtClean="0"/>
            <a:t>générateurs</a:t>
          </a:r>
          <a:r>
            <a:rPr lang="fr-FR" dirty="0" smtClean="0"/>
            <a:t> électriques créent une </a:t>
          </a:r>
          <a:r>
            <a:rPr lang="fr-FR" b="1" dirty="0" smtClean="0"/>
            <a:t>différence de potentiel </a:t>
          </a:r>
          <a:r>
            <a:rPr lang="fr-FR" dirty="0" smtClean="0"/>
            <a:t>et </a:t>
          </a:r>
          <a:r>
            <a:rPr lang="fr-FR" b="1" dirty="0" smtClean="0"/>
            <a:t>fournissent</a:t>
          </a:r>
          <a:r>
            <a:rPr lang="fr-FR" dirty="0" smtClean="0"/>
            <a:t> l’énergie électrique nécessaire aux récepteurs</a:t>
          </a:r>
          <a:endParaRPr lang="fr-FR" dirty="0"/>
        </a:p>
      </dgm:t>
    </dgm:pt>
    <dgm:pt modelId="{834DDB95-1DFD-481F-964E-AD3A392E7689}" type="parTrans" cxnId="{83D66F06-0E00-4B9B-AE4A-0EB2F1D92C1B}">
      <dgm:prSet/>
      <dgm:spPr/>
      <dgm:t>
        <a:bodyPr/>
        <a:lstStyle/>
        <a:p>
          <a:endParaRPr lang="fr-FR"/>
        </a:p>
      </dgm:t>
    </dgm:pt>
    <dgm:pt modelId="{40E981BB-32E2-47FA-A5BA-7ED60C10C9E3}" type="sibTrans" cxnId="{83D66F06-0E00-4B9B-AE4A-0EB2F1D92C1B}">
      <dgm:prSet/>
      <dgm:spPr/>
      <dgm:t>
        <a:bodyPr/>
        <a:lstStyle/>
        <a:p>
          <a:endParaRPr lang="fr-FR"/>
        </a:p>
      </dgm:t>
    </dgm:pt>
    <dgm:pt modelId="{6A17FDF8-5C72-4ABE-9F15-74B08D4DCFB5}">
      <dgm:prSet phldrT="[Texte]"/>
      <dgm:spPr/>
      <dgm:t>
        <a:bodyPr/>
        <a:lstStyle/>
        <a:p>
          <a:r>
            <a:rPr lang="fr-FR" dirty="0" smtClean="0"/>
            <a:t>Le ou les récepteurs électriques, </a:t>
          </a:r>
          <a:r>
            <a:rPr lang="fr-FR" b="1" dirty="0" smtClean="0"/>
            <a:t>absorbent</a:t>
          </a:r>
          <a:r>
            <a:rPr lang="fr-FR" dirty="0" smtClean="0"/>
            <a:t> le courant électrique et </a:t>
          </a:r>
          <a:r>
            <a:rPr lang="fr-FR" b="1" dirty="0" smtClean="0"/>
            <a:t>transforment</a:t>
          </a:r>
          <a:r>
            <a:rPr lang="fr-FR" dirty="0" smtClean="0"/>
            <a:t> l’énergie électrique selon la nécessité de l’utilisateur</a:t>
          </a:r>
          <a:endParaRPr lang="fr-FR" dirty="0"/>
        </a:p>
      </dgm:t>
    </dgm:pt>
    <dgm:pt modelId="{DA4C05DA-026F-4A8A-98D2-5D4E424A8D07}" type="parTrans" cxnId="{2351762C-D159-43E2-AB9D-8A43928030BE}">
      <dgm:prSet/>
      <dgm:spPr/>
      <dgm:t>
        <a:bodyPr/>
        <a:lstStyle/>
        <a:p>
          <a:endParaRPr lang="fr-FR"/>
        </a:p>
      </dgm:t>
    </dgm:pt>
    <dgm:pt modelId="{C1572971-E3E2-4DDF-936B-03832CE7C58F}" type="sibTrans" cxnId="{2351762C-D159-43E2-AB9D-8A43928030BE}">
      <dgm:prSet/>
      <dgm:spPr/>
      <dgm:t>
        <a:bodyPr/>
        <a:lstStyle/>
        <a:p>
          <a:endParaRPr lang="fr-FR"/>
        </a:p>
      </dgm:t>
    </dgm:pt>
    <dgm:pt modelId="{46625993-5A95-403E-BAFC-6AF7246DAB77}" type="pres">
      <dgm:prSet presAssocID="{15FFE000-2339-499F-9C42-44AFE6C9D08D}" presName="CompostProcess" presStyleCnt="0">
        <dgm:presLayoutVars>
          <dgm:dir/>
          <dgm:resizeHandles val="exact"/>
        </dgm:presLayoutVars>
      </dgm:prSet>
      <dgm:spPr/>
    </dgm:pt>
    <dgm:pt modelId="{51356E6E-C11F-4586-9FB5-DB2418C2F062}" type="pres">
      <dgm:prSet presAssocID="{15FFE000-2339-499F-9C42-44AFE6C9D08D}" presName="arrow" presStyleLbl="bgShp" presStyleIdx="0" presStyleCnt="1"/>
      <dgm:spPr/>
    </dgm:pt>
    <dgm:pt modelId="{B71A3D82-EE1C-4013-90F2-C7557CF90E9F}" type="pres">
      <dgm:prSet presAssocID="{15FFE000-2339-499F-9C42-44AFE6C9D08D}" presName="linearProcess" presStyleCnt="0"/>
      <dgm:spPr/>
    </dgm:pt>
    <dgm:pt modelId="{A599FAFC-5433-4209-AF08-F4BCCAD13A3F}" type="pres">
      <dgm:prSet presAssocID="{D737AD88-6360-4B19-BB9A-E50757C5DBD9}" presName="textNode" presStyleLbl="node1" presStyleIdx="0" presStyleCnt="2">
        <dgm:presLayoutVars>
          <dgm:bulletEnabled val="1"/>
        </dgm:presLayoutVars>
      </dgm:prSet>
      <dgm:spPr/>
      <dgm:t>
        <a:bodyPr/>
        <a:lstStyle/>
        <a:p>
          <a:endParaRPr lang="fr-FR"/>
        </a:p>
      </dgm:t>
    </dgm:pt>
    <dgm:pt modelId="{5FAD8A26-2EFE-4412-9942-29B9A0AF9F1B}" type="pres">
      <dgm:prSet presAssocID="{40E981BB-32E2-47FA-A5BA-7ED60C10C9E3}" presName="sibTrans" presStyleCnt="0"/>
      <dgm:spPr/>
    </dgm:pt>
    <dgm:pt modelId="{E83A91BA-3C4F-4BBF-B876-FF79D14A426C}" type="pres">
      <dgm:prSet presAssocID="{6A17FDF8-5C72-4ABE-9F15-74B08D4DCFB5}" presName="textNode" presStyleLbl="node1" presStyleIdx="1" presStyleCnt="2">
        <dgm:presLayoutVars>
          <dgm:bulletEnabled val="1"/>
        </dgm:presLayoutVars>
      </dgm:prSet>
      <dgm:spPr/>
      <dgm:t>
        <a:bodyPr/>
        <a:lstStyle/>
        <a:p>
          <a:endParaRPr lang="fr-FR"/>
        </a:p>
      </dgm:t>
    </dgm:pt>
  </dgm:ptLst>
  <dgm:cxnLst>
    <dgm:cxn modelId="{83D66F06-0E00-4B9B-AE4A-0EB2F1D92C1B}" srcId="{15FFE000-2339-499F-9C42-44AFE6C9D08D}" destId="{D737AD88-6360-4B19-BB9A-E50757C5DBD9}" srcOrd="0" destOrd="0" parTransId="{834DDB95-1DFD-481F-964E-AD3A392E7689}" sibTransId="{40E981BB-32E2-47FA-A5BA-7ED60C10C9E3}"/>
    <dgm:cxn modelId="{5C00F6B5-6C01-4642-B2D5-4A8054972018}" type="presOf" srcId="{D737AD88-6360-4B19-BB9A-E50757C5DBD9}" destId="{A599FAFC-5433-4209-AF08-F4BCCAD13A3F}" srcOrd="0" destOrd="0" presId="urn:microsoft.com/office/officeart/2005/8/layout/hProcess9"/>
    <dgm:cxn modelId="{4A61A5B0-9002-4E51-8DD2-9B286B1AB903}" type="presOf" srcId="{6A17FDF8-5C72-4ABE-9F15-74B08D4DCFB5}" destId="{E83A91BA-3C4F-4BBF-B876-FF79D14A426C}" srcOrd="0" destOrd="0" presId="urn:microsoft.com/office/officeart/2005/8/layout/hProcess9"/>
    <dgm:cxn modelId="{C802C148-C1A3-41F3-BEE6-D8FC333419EF}" type="presOf" srcId="{15FFE000-2339-499F-9C42-44AFE6C9D08D}" destId="{46625993-5A95-403E-BAFC-6AF7246DAB77}" srcOrd="0" destOrd="0" presId="urn:microsoft.com/office/officeart/2005/8/layout/hProcess9"/>
    <dgm:cxn modelId="{2351762C-D159-43E2-AB9D-8A43928030BE}" srcId="{15FFE000-2339-499F-9C42-44AFE6C9D08D}" destId="{6A17FDF8-5C72-4ABE-9F15-74B08D4DCFB5}" srcOrd="1" destOrd="0" parTransId="{DA4C05DA-026F-4A8A-98D2-5D4E424A8D07}" sibTransId="{C1572971-E3E2-4DDF-936B-03832CE7C58F}"/>
    <dgm:cxn modelId="{4D811688-8B52-41D1-8DE0-C79F95EE54F5}" type="presParOf" srcId="{46625993-5A95-403E-BAFC-6AF7246DAB77}" destId="{51356E6E-C11F-4586-9FB5-DB2418C2F062}" srcOrd="0" destOrd="0" presId="urn:microsoft.com/office/officeart/2005/8/layout/hProcess9"/>
    <dgm:cxn modelId="{9886B458-B66A-4211-9D4A-5EFF875917CA}" type="presParOf" srcId="{46625993-5A95-403E-BAFC-6AF7246DAB77}" destId="{B71A3D82-EE1C-4013-90F2-C7557CF90E9F}" srcOrd="1" destOrd="0" presId="urn:microsoft.com/office/officeart/2005/8/layout/hProcess9"/>
    <dgm:cxn modelId="{B25F1135-577F-49D7-A2F2-5D7A09D2D0B5}" type="presParOf" srcId="{B71A3D82-EE1C-4013-90F2-C7557CF90E9F}" destId="{A599FAFC-5433-4209-AF08-F4BCCAD13A3F}" srcOrd="0" destOrd="0" presId="urn:microsoft.com/office/officeart/2005/8/layout/hProcess9"/>
    <dgm:cxn modelId="{32B3DCEC-9FBC-4DC4-BBCD-170B842A367D}" type="presParOf" srcId="{B71A3D82-EE1C-4013-90F2-C7557CF90E9F}" destId="{5FAD8A26-2EFE-4412-9942-29B9A0AF9F1B}" srcOrd="1" destOrd="0" presId="urn:microsoft.com/office/officeart/2005/8/layout/hProcess9"/>
    <dgm:cxn modelId="{98792970-9F44-4335-ABD9-D229E65E3DA3}" type="presParOf" srcId="{B71A3D82-EE1C-4013-90F2-C7557CF90E9F}" destId="{E83A91BA-3C4F-4BBF-B876-FF79D14A426C}"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56E6E-C11F-4586-9FB5-DB2418C2F062}">
      <dsp:nvSpPr>
        <dsp:cNvPr id="0" name=""/>
        <dsp:cNvSpPr/>
      </dsp:nvSpPr>
      <dsp:spPr>
        <a:xfrm>
          <a:off x="623358" y="0"/>
          <a:ext cx="7064734" cy="3412067"/>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99FAFC-5433-4209-AF08-F4BCCAD13A3F}">
      <dsp:nvSpPr>
        <dsp:cNvPr id="0" name=""/>
        <dsp:cNvSpPr/>
      </dsp:nvSpPr>
      <dsp:spPr>
        <a:xfrm>
          <a:off x="106429" y="1023620"/>
          <a:ext cx="3947939" cy="1364826"/>
        </a:xfrm>
        <a:prstGeom prst="roundRect">
          <a:avLst/>
        </a:prstGeom>
        <a:solidFill>
          <a:schemeClr val="dk2">
            <a:hueOff val="0"/>
            <a:satOff val="0"/>
            <a:lumOff val="0"/>
            <a:alphaOff val="0"/>
          </a:schemeClr>
        </a:solidFill>
        <a:ln w="1397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Le ou les </a:t>
          </a:r>
          <a:r>
            <a:rPr lang="fr-FR" sz="1800" b="1" kern="1200" dirty="0" smtClean="0"/>
            <a:t>générateurs</a:t>
          </a:r>
          <a:r>
            <a:rPr lang="fr-FR" sz="1800" kern="1200" dirty="0" smtClean="0"/>
            <a:t> électriques créent une </a:t>
          </a:r>
          <a:r>
            <a:rPr lang="fr-FR" sz="1800" b="1" kern="1200" dirty="0" smtClean="0"/>
            <a:t>différence de potentiel </a:t>
          </a:r>
          <a:r>
            <a:rPr lang="fr-FR" sz="1800" kern="1200" dirty="0" smtClean="0"/>
            <a:t>et </a:t>
          </a:r>
          <a:r>
            <a:rPr lang="fr-FR" sz="1800" b="1" kern="1200" dirty="0" smtClean="0"/>
            <a:t>fournissent</a:t>
          </a:r>
          <a:r>
            <a:rPr lang="fr-FR" sz="1800" kern="1200" dirty="0" smtClean="0"/>
            <a:t> l’énergie électrique nécessaire aux récepteurs</a:t>
          </a:r>
          <a:endParaRPr lang="fr-FR" sz="1800" kern="1200" dirty="0"/>
        </a:p>
      </dsp:txBody>
      <dsp:txXfrm>
        <a:off x="173054" y="1090245"/>
        <a:ext cx="3814689" cy="1231576"/>
      </dsp:txXfrm>
    </dsp:sp>
    <dsp:sp modelId="{E83A91BA-3C4F-4BBF-B876-FF79D14A426C}">
      <dsp:nvSpPr>
        <dsp:cNvPr id="0" name=""/>
        <dsp:cNvSpPr/>
      </dsp:nvSpPr>
      <dsp:spPr>
        <a:xfrm>
          <a:off x="4257082" y="1023620"/>
          <a:ext cx="3947939" cy="1364826"/>
        </a:xfrm>
        <a:prstGeom prst="roundRect">
          <a:avLst/>
        </a:prstGeom>
        <a:solidFill>
          <a:schemeClr val="dk2">
            <a:hueOff val="0"/>
            <a:satOff val="0"/>
            <a:lumOff val="0"/>
            <a:alphaOff val="0"/>
          </a:schemeClr>
        </a:solidFill>
        <a:ln w="1397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Le ou les récepteurs électriques, </a:t>
          </a:r>
          <a:r>
            <a:rPr lang="fr-FR" sz="1800" b="1" kern="1200" dirty="0" smtClean="0"/>
            <a:t>absorbent</a:t>
          </a:r>
          <a:r>
            <a:rPr lang="fr-FR" sz="1800" kern="1200" dirty="0" smtClean="0"/>
            <a:t> le courant électrique et </a:t>
          </a:r>
          <a:r>
            <a:rPr lang="fr-FR" sz="1800" b="1" kern="1200" dirty="0" smtClean="0"/>
            <a:t>transforment</a:t>
          </a:r>
          <a:r>
            <a:rPr lang="fr-FR" sz="1800" kern="1200" dirty="0" smtClean="0"/>
            <a:t> l’énergie électrique selon la nécessité de l’utilisateur</a:t>
          </a:r>
          <a:endParaRPr lang="fr-FR" sz="1800" kern="1200" dirty="0"/>
        </a:p>
      </dsp:txBody>
      <dsp:txXfrm>
        <a:off x="4323707" y="1090245"/>
        <a:ext cx="3814689" cy="123157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EB7FEC-AD27-4182-93C5-131C16776376}" type="datetimeFigureOut">
              <a:rPr lang="fr-FR" smtClean="0"/>
              <a:t>31/10/2020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F3EF01-577D-420D-AF74-7A59A4AA6FF5}" type="slidenum">
              <a:rPr lang="fr-FR" smtClean="0"/>
              <a:t>‹N°›</a:t>
            </a:fld>
            <a:endParaRPr lang="fr-FR"/>
          </a:p>
        </p:txBody>
      </p:sp>
    </p:spTree>
    <p:extLst>
      <p:ext uri="{BB962C8B-B14F-4D97-AF65-F5344CB8AC3E}">
        <p14:creationId xmlns:p14="http://schemas.microsoft.com/office/powerpoint/2010/main" val="2410196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39F3EF01-577D-420D-AF74-7A59A4AA6FF5}" type="slidenum">
              <a:rPr lang="fr-FR" smtClean="0"/>
              <a:t>1</a:t>
            </a:fld>
            <a:endParaRPr lang="fr-FR"/>
          </a:p>
        </p:txBody>
      </p:sp>
    </p:spTree>
    <p:extLst>
      <p:ext uri="{BB962C8B-B14F-4D97-AF65-F5344CB8AC3E}">
        <p14:creationId xmlns:p14="http://schemas.microsoft.com/office/powerpoint/2010/main" val="453681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39F3EF01-577D-420D-AF74-7A59A4AA6FF5}" type="slidenum">
              <a:rPr lang="fr-FR" smtClean="0"/>
              <a:t>35</a:t>
            </a:fld>
            <a:endParaRPr lang="fr-FR"/>
          </a:p>
        </p:txBody>
      </p:sp>
    </p:spTree>
    <p:extLst>
      <p:ext uri="{BB962C8B-B14F-4D97-AF65-F5344CB8AC3E}">
        <p14:creationId xmlns:p14="http://schemas.microsoft.com/office/powerpoint/2010/main" val="1600361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39F3EF01-577D-420D-AF74-7A59A4AA6FF5}" type="slidenum">
              <a:rPr lang="fr-FR" smtClean="0"/>
              <a:t>39</a:t>
            </a:fld>
            <a:endParaRPr lang="fr-FR"/>
          </a:p>
        </p:txBody>
      </p:sp>
    </p:spTree>
    <p:extLst>
      <p:ext uri="{BB962C8B-B14F-4D97-AF65-F5344CB8AC3E}">
        <p14:creationId xmlns:p14="http://schemas.microsoft.com/office/powerpoint/2010/main" val="917807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4411133"/>
            <a:ext cx="9418320" cy="1168400"/>
          </a:xfrm>
          <a:noFill/>
        </p:spPr>
        <p:txBody>
          <a:bodyPr anchor="b">
            <a:normAutofit/>
          </a:bodyPr>
          <a:lstStyle>
            <a:lvl1pPr algn="l">
              <a:lnSpc>
                <a:spcPct val="85000"/>
              </a:lnSpc>
              <a:defRPr sz="7200" baseline="0">
                <a:solidFill>
                  <a:schemeClr val="tx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261872" y="5579533"/>
            <a:ext cx="7746661" cy="592667"/>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smtClean="0"/>
              <a:t>Modifiez le style des sous-titres du masque</a:t>
            </a:r>
            <a:endParaRPr lang="en-US" dirty="0"/>
          </a:p>
        </p:txBody>
      </p:sp>
      <p:sp>
        <p:nvSpPr>
          <p:cNvPr id="4" name="Date Placeholder 3"/>
          <p:cNvSpPr>
            <a:spLocks noGrp="1"/>
          </p:cNvSpPr>
          <p:nvPr>
            <p:ph type="dt" sz="half" idx="10"/>
          </p:nvPr>
        </p:nvSpPr>
        <p:spPr>
          <a:xfrm rot="16200000">
            <a:off x="10817136" y="2070362"/>
            <a:ext cx="1904999" cy="365125"/>
          </a:xfrm>
        </p:spPr>
        <p:txBody>
          <a:bodyPr/>
          <a:lstStyle>
            <a:lvl1pPr>
              <a:defRPr>
                <a:solidFill>
                  <a:schemeClr val="tx1">
                    <a:lumMod val="50000"/>
                  </a:schemeClr>
                </a:solidFill>
              </a:defRPr>
            </a:lvl1pPr>
          </a:lstStyle>
          <a:p>
            <a:fld id="{42CECB1B-4AA3-4619-8A1B-28CA76B1BCA9}" type="datetime1">
              <a:rPr lang="fr-FR" smtClean="0"/>
              <a:t>31/10/2020</a:t>
            </a:fld>
            <a:endParaRPr lang="fr-FR"/>
          </a:p>
        </p:txBody>
      </p:sp>
      <p:sp>
        <p:nvSpPr>
          <p:cNvPr id="5" name="Footer Placeholder 4"/>
          <p:cNvSpPr>
            <a:spLocks noGrp="1"/>
          </p:cNvSpPr>
          <p:nvPr>
            <p:ph type="ftr" sz="quarter" idx="11"/>
          </p:nvPr>
        </p:nvSpPr>
        <p:spPr>
          <a:xfrm rot="16200000">
            <a:off x="10347134" y="4516541"/>
            <a:ext cx="2891364" cy="411481"/>
          </a:xfrm>
        </p:spPr>
        <p:txBody>
          <a:bodyPr/>
          <a:lstStyle>
            <a:lvl1pPr>
              <a:defRPr>
                <a:solidFill>
                  <a:schemeClr val="tx1">
                    <a:lumMod val="65000"/>
                  </a:schemeClr>
                </a:solidFill>
              </a:defRPr>
            </a:lvl1pPr>
          </a:lstStyle>
          <a:p>
            <a:r>
              <a:rPr lang="fr-FR" smtClean="0"/>
              <a:t>Lois de l'électricité</a:t>
            </a:r>
            <a:endParaRPr lang="fr-FR"/>
          </a:p>
        </p:txBody>
      </p:sp>
      <p:sp>
        <p:nvSpPr>
          <p:cNvPr id="6" name="Slide Number Placeholder 5"/>
          <p:cNvSpPr>
            <a:spLocks noGrp="1"/>
          </p:cNvSpPr>
          <p:nvPr>
            <p:ph type="sldNum" sz="quarter" idx="12"/>
          </p:nvPr>
        </p:nvSpPr>
        <p:spPr>
          <a:xfrm>
            <a:off x="11587073" y="6310314"/>
            <a:ext cx="455507" cy="407458"/>
          </a:xfrm>
        </p:spPr>
        <p:txBody>
          <a:bodyPr/>
          <a:lstStyle>
            <a:lvl1pPr>
              <a:defRPr sz="1200">
                <a:solidFill>
                  <a:schemeClr val="tx1">
                    <a:lumMod val="65000"/>
                  </a:schemeClr>
                </a:solidFill>
              </a:defRPr>
            </a:lvl1pPr>
          </a:lstStyle>
          <a:p>
            <a:fld id="{8945984D-3096-4904-9AE0-5D3F3E4B73F8}" type="slidenum">
              <a:rPr lang="fr-FR" smtClean="0"/>
              <a:t>‹N°›</a:t>
            </a:fld>
            <a:endParaRPr lang="fr-F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Espace réservé pour une image  9"/>
          <p:cNvSpPr>
            <a:spLocks noGrp="1"/>
          </p:cNvSpPr>
          <p:nvPr>
            <p:ph type="pic" sz="quarter" idx="13"/>
          </p:nvPr>
        </p:nvSpPr>
        <p:spPr>
          <a:xfrm>
            <a:off x="1354138" y="1211263"/>
            <a:ext cx="5495925" cy="2489200"/>
          </a:xfrm>
        </p:spPr>
        <p:txBody>
          <a:bodyPr/>
          <a:lstStyle/>
          <a:p>
            <a:r>
              <a:rPr lang="fr-FR" smtClean="0"/>
              <a:t>Cliquez sur l'icône pour ajouter une image</a:t>
            </a:r>
            <a:endParaRPr lang="fr-FR"/>
          </a:p>
        </p:txBody>
      </p:sp>
      <p:sp>
        <p:nvSpPr>
          <p:cNvPr id="12" name="Espace réservé pour une image  11"/>
          <p:cNvSpPr>
            <a:spLocks noGrp="1"/>
          </p:cNvSpPr>
          <p:nvPr>
            <p:ph type="pic" sz="quarter" idx="14"/>
          </p:nvPr>
        </p:nvSpPr>
        <p:spPr>
          <a:xfrm>
            <a:off x="7992533" y="1220259"/>
            <a:ext cx="2687659" cy="2480204"/>
          </a:xfrm>
        </p:spPr>
        <p:txBody>
          <a:bodyPr/>
          <a:lstStyle/>
          <a:p>
            <a:r>
              <a:rPr lang="fr-FR" smtClean="0"/>
              <a:t>Cliquez sur l'icône pour ajouter une image</a:t>
            </a:r>
            <a:endParaRPr lang="fr-FR"/>
          </a:p>
        </p:txBody>
      </p:sp>
    </p:spTree>
    <p:extLst>
      <p:ext uri="{BB962C8B-B14F-4D97-AF65-F5344CB8AC3E}">
        <p14:creationId xmlns:p14="http://schemas.microsoft.com/office/powerpoint/2010/main" val="286891745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p:nvPr/>
        </p:nvSpPr>
        <p:spPr>
          <a:xfrm>
            <a:off x="0" y="0"/>
            <a:ext cx="11292840" cy="946785"/>
          </a:xfrm>
          <a:prstGeom prst="rect">
            <a:avLst/>
          </a:prstGeom>
          <a:solidFill>
            <a:schemeClr val="accent1">
              <a:lumMod val="50000"/>
            </a:schemeClr>
          </a:solid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2" name="Title 1"/>
          <p:cNvSpPr>
            <a:spLocks noGrp="1"/>
          </p:cNvSpPr>
          <p:nvPr>
            <p:ph type="title"/>
          </p:nvPr>
        </p:nvSpPr>
        <p:spPr>
          <a:xfrm>
            <a:off x="504825" y="88806"/>
            <a:ext cx="10449687" cy="758190"/>
          </a:xfrm>
        </p:spPr>
        <p:txBody>
          <a:bodyPr/>
          <a:lstStyle>
            <a:lvl1pPr>
              <a:defRPr>
                <a:solidFill>
                  <a:schemeClr val="bg1"/>
                </a:solidFill>
              </a:defRPr>
            </a:lvl1pPr>
          </a:lstStyle>
          <a:p>
            <a:r>
              <a:rPr lang="fr-FR" dirty="0" smtClean="0"/>
              <a:t>Modifiez le style du titre</a:t>
            </a:r>
            <a:endParaRPr lang="en-US" dirty="0"/>
          </a:p>
        </p:txBody>
      </p:sp>
      <p:sp>
        <p:nvSpPr>
          <p:cNvPr id="3" name="Content Placeholder 2"/>
          <p:cNvSpPr>
            <a:spLocks noGrp="1"/>
          </p:cNvSpPr>
          <p:nvPr>
            <p:ph idx="1"/>
          </p:nvPr>
        </p:nvSpPr>
        <p:spPr/>
        <p:txBody>
          <a:bodyPr>
            <a:normAutofit/>
          </a:bodyPr>
          <a:lstStyle>
            <a:lvl1pPr>
              <a:defRPr sz="2400" u="none">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1CA15AE-89FA-46BD-9E28-1129060DF813}" type="datetime1">
              <a:rPr lang="fr-FR" smtClean="0"/>
              <a:t>31/10/2020</a:t>
            </a:fld>
            <a:endParaRPr lang="fr-FR"/>
          </a:p>
        </p:txBody>
      </p:sp>
      <p:sp>
        <p:nvSpPr>
          <p:cNvPr id="5" name="Footer Placeholder 4"/>
          <p:cNvSpPr>
            <a:spLocks noGrp="1"/>
          </p:cNvSpPr>
          <p:nvPr>
            <p:ph type="ftr" sz="quarter" idx="11"/>
          </p:nvPr>
        </p:nvSpPr>
        <p:spPr>
          <a:xfrm rot="16200000">
            <a:off x="9910728" y="3778850"/>
            <a:ext cx="3678627" cy="365122"/>
          </a:xfrm>
          <a:noFill/>
          <a:ln>
            <a:noFill/>
          </a:ln>
        </p:spPr>
        <p:style>
          <a:lnRef idx="1">
            <a:schemeClr val="accent6"/>
          </a:lnRef>
          <a:fillRef idx="2">
            <a:schemeClr val="accent6"/>
          </a:fillRef>
          <a:effectRef idx="1">
            <a:schemeClr val="accent6"/>
          </a:effectRef>
          <a:fontRef idx="none"/>
        </p:style>
        <p:txBody>
          <a:bodyPr/>
          <a:lstStyle/>
          <a:p>
            <a:r>
              <a:rPr lang="fr-FR" smtClean="0"/>
              <a:t>Lois de l'électricité</a:t>
            </a:r>
            <a:endParaRPr lang="fr-FR"/>
          </a:p>
        </p:txBody>
      </p:sp>
      <p:sp>
        <p:nvSpPr>
          <p:cNvPr id="6" name="Slide Number Placeholder 5"/>
          <p:cNvSpPr>
            <a:spLocks noGrp="1"/>
          </p:cNvSpPr>
          <p:nvPr>
            <p:ph type="sldNum" sz="quarter" idx="12"/>
          </p:nvPr>
        </p:nvSpPr>
        <p:spPr/>
        <p:txBody>
          <a:bodyPr/>
          <a:lstStyle/>
          <a:p>
            <a:fld id="{8945984D-3096-4904-9AE0-5D3F3E4B73F8}" type="slidenum">
              <a:rPr lang="fr-FR" smtClean="0"/>
              <a:t>‹N°›</a:t>
            </a:fld>
            <a:endParaRPr lang="fr-FR"/>
          </a:p>
        </p:txBody>
      </p:sp>
    </p:spTree>
    <p:extLst>
      <p:ext uri="{BB962C8B-B14F-4D97-AF65-F5344CB8AC3E}">
        <p14:creationId xmlns:p14="http://schemas.microsoft.com/office/powerpoint/2010/main" val="25652090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fr-FR" smtClean="0"/>
              <a:t>Modifiez le style du titre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A9B047B3-8B86-4434-BB4D-A6F944DDFBEE}" type="datetime1">
              <a:rPr lang="fr-FR" smtClean="0"/>
              <a:t>31/10/2020</a:t>
            </a:fld>
            <a:endParaRPr lang="fr-FR"/>
          </a:p>
        </p:txBody>
      </p:sp>
      <p:sp>
        <p:nvSpPr>
          <p:cNvPr id="5" name="Footer Placeholder 4"/>
          <p:cNvSpPr>
            <a:spLocks noGrp="1"/>
          </p:cNvSpPr>
          <p:nvPr>
            <p:ph type="ftr" sz="quarter" idx="11"/>
          </p:nvPr>
        </p:nvSpPr>
        <p:spPr/>
        <p:txBody>
          <a:bodyPr/>
          <a:lstStyle/>
          <a:p>
            <a:r>
              <a:rPr lang="fr-FR" smtClean="0"/>
              <a:t>Lois de l'électricité</a:t>
            </a:r>
            <a:endParaRPr lang="fr-FR"/>
          </a:p>
        </p:txBody>
      </p:sp>
      <p:sp>
        <p:nvSpPr>
          <p:cNvPr id="6" name="Slide Number Placeholder 5"/>
          <p:cNvSpPr>
            <a:spLocks noGrp="1"/>
          </p:cNvSpPr>
          <p:nvPr>
            <p:ph type="sldNum" sz="quarter" idx="12"/>
          </p:nvPr>
        </p:nvSpPr>
        <p:spPr/>
        <p:txBody>
          <a:bodyPr/>
          <a:lstStyle/>
          <a:p>
            <a:fld id="{8945984D-3096-4904-9AE0-5D3F3E4B73F8}" type="slidenum">
              <a:rPr lang="fr-FR" smtClean="0"/>
              <a:t>‹N°›</a:t>
            </a:fld>
            <a:endParaRPr lang="fr-F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8277803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9" name="Rectangle 8"/>
          <p:cNvSpPr/>
          <p:nvPr userDrawn="1"/>
        </p:nvSpPr>
        <p:spPr>
          <a:xfrm>
            <a:off x="0" y="0"/>
            <a:ext cx="11292840" cy="940279"/>
          </a:xfrm>
          <a:prstGeom prst="rect">
            <a:avLst/>
          </a:prstGeom>
          <a:solidFill>
            <a:schemeClr val="accent1">
              <a:lumMod val="50000"/>
            </a:schemeClr>
          </a:solidFill>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2" name="Title 1"/>
          <p:cNvSpPr>
            <a:spLocks noGrp="1"/>
          </p:cNvSpPr>
          <p:nvPr>
            <p:ph type="title"/>
          </p:nvPr>
        </p:nvSpPr>
        <p:spPr>
          <a:xfrm>
            <a:off x="504825" y="91044"/>
            <a:ext cx="10449687" cy="758190"/>
          </a:xfrm>
        </p:spPr>
        <p:txBody>
          <a:bodyPr/>
          <a:lstStyle>
            <a:lvl1pPr>
              <a:defRPr>
                <a:solidFill>
                  <a:schemeClr val="bg1"/>
                </a:solidFill>
              </a:defRPr>
            </a:lvl1pPr>
          </a:lstStyle>
          <a:p>
            <a:r>
              <a:rPr lang="fr-FR" dirty="0" smtClean="0"/>
              <a:t>Modifiez le style du titre</a:t>
            </a:r>
            <a:endParaRPr lang="en-US" dirty="0"/>
          </a:p>
        </p:txBody>
      </p:sp>
      <p:sp>
        <p:nvSpPr>
          <p:cNvPr id="3" name="Content Placeholder 2"/>
          <p:cNvSpPr>
            <a:spLocks noGrp="1"/>
          </p:cNvSpPr>
          <p:nvPr>
            <p:ph sz="half" idx="1"/>
          </p:nvPr>
        </p:nvSpPr>
        <p:spPr>
          <a:xfrm>
            <a:off x="504824" y="1809750"/>
            <a:ext cx="4935855" cy="4351337"/>
          </a:xfr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819775" y="1828800"/>
            <a:ext cx="5134737" cy="4351337"/>
          </a:xfr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7F6420FF-4984-45A4-970B-669592BD0583}" type="datetime1">
              <a:rPr lang="fr-FR" smtClean="0"/>
              <a:t>31/10/2020</a:t>
            </a:fld>
            <a:endParaRPr lang="fr-FR"/>
          </a:p>
        </p:txBody>
      </p:sp>
      <p:sp>
        <p:nvSpPr>
          <p:cNvPr id="6" name="Footer Placeholder 5"/>
          <p:cNvSpPr>
            <a:spLocks noGrp="1"/>
          </p:cNvSpPr>
          <p:nvPr>
            <p:ph type="ftr" sz="quarter" idx="11"/>
          </p:nvPr>
        </p:nvSpPr>
        <p:spPr/>
        <p:txBody>
          <a:bodyPr/>
          <a:lstStyle/>
          <a:p>
            <a:r>
              <a:rPr lang="fr-FR" smtClean="0"/>
              <a:t>Lois de l'électricité</a:t>
            </a:r>
            <a:endParaRPr lang="fr-FR"/>
          </a:p>
        </p:txBody>
      </p:sp>
      <p:sp>
        <p:nvSpPr>
          <p:cNvPr id="7" name="Slide Number Placeholder 6"/>
          <p:cNvSpPr>
            <a:spLocks noGrp="1"/>
          </p:cNvSpPr>
          <p:nvPr>
            <p:ph type="sldNum" sz="quarter" idx="12"/>
          </p:nvPr>
        </p:nvSpPr>
        <p:spPr/>
        <p:txBody>
          <a:bodyPr/>
          <a:lstStyle/>
          <a:p>
            <a:fld id="{8945984D-3096-4904-9AE0-5D3F3E4B73F8}" type="slidenum">
              <a:rPr lang="fr-FR" smtClean="0"/>
              <a:t>‹N°›</a:t>
            </a:fld>
            <a:endParaRPr lang="fr-FR"/>
          </a:p>
        </p:txBody>
      </p:sp>
    </p:spTree>
    <p:extLst>
      <p:ext uri="{BB962C8B-B14F-4D97-AF65-F5344CB8AC3E}">
        <p14:creationId xmlns:p14="http://schemas.microsoft.com/office/powerpoint/2010/main" val="95347904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4825" y="1684235"/>
            <a:ext cx="4888672"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504825" y="2507550"/>
            <a:ext cx="4888672" cy="3664650"/>
          </a:xfr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029325" y="1684235"/>
            <a:ext cx="4925187"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fr-FR" smtClean="0"/>
              <a:t>Modifiez les styles du texte du masque</a:t>
            </a:r>
          </a:p>
        </p:txBody>
      </p:sp>
      <p:sp>
        <p:nvSpPr>
          <p:cNvPr id="6" name="Content Placeholder 5"/>
          <p:cNvSpPr>
            <a:spLocks noGrp="1"/>
          </p:cNvSpPr>
          <p:nvPr>
            <p:ph sz="quarter" idx="4"/>
          </p:nvPr>
        </p:nvSpPr>
        <p:spPr>
          <a:xfrm>
            <a:off x="6029325" y="2507550"/>
            <a:ext cx="4902327" cy="3664650"/>
          </a:xfr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F68A7D8-D4AA-4BE2-9D5C-3E6FE7347988}" type="datetime1">
              <a:rPr lang="fr-FR" smtClean="0"/>
              <a:t>31/10/2020</a:t>
            </a:fld>
            <a:endParaRPr lang="fr-FR"/>
          </a:p>
        </p:txBody>
      </p:sp>
      <p:sp>
        <p:nvSpPr>
          <p:cNvPr id="8" name="Footer Placeholder 7"/>
          <p:cNvSpPr>
            <a:spLocks noGrp="1"/>
          </p:cNvSpPr>
          <p:nvPr>
            <p:ph type="ftr" sz="quarter" idx="11"/>
          </p:nvPr>
        </p:nvSpPr>
        <p:spPr/>
        <p:txBody>
          <a:bodyPr/>
          <a:lstStyle/>
          <a:p>
            <a:r>
              <a:rPr lang="fr-FR" smtClean="0"/>
              <a:t>Lois de l'électricité</a:t>
            </a:r>
            <a:endParaRPr lang="fr-FR"/>
          </a:p>
        </p:txBody>
      </p:sp>
      <p:sp>
        <p:nvSpPr>
          <p:cNvPr id="9" name="Slide Number Placeholder 8"/>
          <p:cNvSpPr>
            <a:spLocks noGrp="1"/>
          </p:cNvSpPr>
          <p:nvPr>
            <p:ph type="sldNum" sz="quarter" idx="12"/>
          </p:nvPr>
        </p:nvSpPr>
        <p:spPr/>
        <p:txBody>
          <a:bodyPr/>
          <a:lstStyle/>
          <a:p>
            <a:fld id="{8945984D-3096-4904-9AE0-5D3F3E4B73F8}" type="slidenum">
              <a:rPr lang="fr-FR" smtClean="0"/>
              <a:t>‹N°›</a:t>
            </a:fld>
            <a:endParaRPr lang="fr-FR"/>
          </a:p>
        </p:txBody>
      </p:sp>
      <p:sp>
        <p:nvSpPr>
          <p:cNvPr id="12" name="Rectangle 11"/>
          <p:cNvSpPr/>
          <p:nvPr userDrawn="1"/>
        </p:nvSpPr>
        <p:spPr>
          <a:xfrm>
            <a:off x="0" y="0"/>
            <a:ext cx="11292840" cy="940279"/>
          </a:xfrm>
          <a:prstGeom prst="rect">
            <a:avLst/>
          </a:prstGeom>
          <a:solidFill>
            <a:schemeClr val="accent1">
              <a:lumMod val="50000"/>
            </a:schemeClr>
          </a:solidFill>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10" name="Title 9"/>
          <p:cNvSpPr>
            <a:spLocks noGrp="1"/>
          </p:cNvSpPr>
          <p:nvPr>
            <p:ph type="title"/>
          </p:nvPr>
        </p:nvSpPr>
        <p:spPr>
          <a:xfrm>
            <a:off x="481965" y="91044"/>
            <a:ext cx="10449687" cy="758190"/>
          </a:xfrm>
        </p:spPr>
        <p:txBody>
          <a:bodyPr/>
          <a:lstStyle>
            <a:lvl1pPr>
              <a:defRPr>
                <a:solidFill>
                  <a:schemeClr val="bg1"/>
                </a:solidFill>
              </a:defRPr>
            </a:lvl1pPr>
          </a:lstStyle>
          <a:p>
            <a:r>
              <a:rPr lang="fr-FR" dirty="0" smtClean="0"/>
              <a:t>Modifiez le style du titre</a:t>
            </a:r>
            <a:endParaRPr lang="en-US" dirty="0"/>
          </a:p>
        </p:txBody>
      </p:sp>
    </p:spTree>
    <p:extLst>
      <p:ext uri="{BB962C8B-B14F-4D97-AF65-F5344CB8AC3E}">
        <p14:creationId xmlns:p14="http://schemas.microsoft.com/office/powerpoint/2010/main" val="212806946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181DC32-713F-4C4B-BC4F-A192F2936793}" type="datetime1">
              <a:rPr lang="fr-FR" smtClean="0"/>
              <a:t>31/10/2020</a:t>
            </a:fld>
            <a:endParaRPr lang="fr-FR"/>
          </a:p>
        </p:txBody>
      </p:sp>
      <p:sp>
        <p:nvSpPr>
          <p:cNvPr id="4" name="Footer Placeholder 3"/>
          <p:cNvSpPr>
            <a:spLocks noGrp="1"/>
          </p:cNvSpPr>
          <p:nvPr>
            <p:ph type="ftr" sz="quarter" idx="11"/>
          </p:nvPr>
        </p:nvSpPr>
        <p:spPr/>
        <p:txBody>
          <a:bodyPr/>
          <a:lstStyle/>
          <a:p>
            <a:r>
              <a:rPr lang="fr-FR" smtClean="0"/>
              <a:t>Lois de l'électricité</a:t>
            </a:r>
            <a:endParaRPr lang="fr-FR"/>
          </a:p>
        </p:txBody>
      </p:sp>
      <p:sp>
        <p:nvSpPr>
          <p:cNvPr id="5" name="Slide Number Placeholder 4"/>
          <p:cNvSpPr>
            <a:spLocks noGrp="1"/>
          </p:cNvSpPr>
          <p:nvPr>
            <p:ph type="sldNum" sz="quarter" idx="12"/>
          </p:nvPr>
        </p:nvSpPr>
        <p:spPr/>
        <p:txBody>
          <a:bodyPr/>
          <a:lstStyle/>
          <a:p>
            <a:fld id="{8945984D-3096-4904-9AE0-5D3F3E4B73F8}" type="slidenum">
              <a:rPr lang="fr-FR" smtClean="0"/>
              <a:t>‹N°›</a:t>
            </a:fld>
            <a:endParaRPr lang="fr-FR"/>
          </a:p>
        </p:txBody>
      </p:sp>
      <p:sp>
        <p:nvSpPr>
          <p:cNvPr id="8" name="Rectangle 7"/>
          <p:cNvSpPr/>
          <p:nvPr userDrawn="1"/>
        </p:nvSpPr>
        <p:spPr>
          <a:xfrm>
            <a:off x="0" y="0"/>
            <a:ext cx="11292840" cy="940279"/>
          </a:xfrm>
          <a:prstGeom prst="rect">
            <a:avLst/>
          </a:prstGeom>
          <a:solidFill>
            <a:schemeClr val="accent1">
              <a:lumMod val="50000"/>
            </a:schemeClr>
          </a:solidFill>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6" name="Title 5"/>
          <p:cNvSpPr>
            <a:spLocks noGrp="1"/>
          </p:cNvSpPr>
          <p:nvPr>
            <p:ph type="title"/>
          </p:nvPr>
        </p:nvSpPr>
        <p:spPr>
          <a:xfrm>
            <a:off x="504824" y="91044"/>
            <a:ext cx="10449687" cy="758190"/>
          </a:xfrm>
        </p:spPr>
        <p:txBody>
          <a:bodyPr/>
          <a:lstStyle>
            <a:lvl1pPr>
              <a:defRPr>
                <a:solidFill>
                  <a:schemeClr val="bg1"/>
                </a:solidFill>
              </a:defRPr>
            </a:lvl1pPr>
          </a:lstStyle>
          <a:p>
            <a:r>
              <a:rPr lang="fr-FR" dirty="0" smtClean="0"/>
              <a:t>Modifiez le style du titre</a:t>
            </a:r>
            <a:endParaRPr lang="en-US" dirty="0"/>
          </a:p>
        </p:txBody>
      </p:sp>
    </p:spTree>
    <p:extLst>
      <p:ext uri="{BB962C8B-B14F-4D97-AF65-F5344CB8AC3E}">
        <p14:creationId xmlns:p14="http://schemas.microsoft.com/office/powerpoint/2010/main" val="33585059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5A2BE2-47CD-48B7-88D6-E82230606404}" type="datetime1">
              <a:rPr lang="fr-FR" smtClean="0"/>
              <a:t>31/10/2020</a:t>
            </a:fld>
            <a:endParaRPr lang="fr-FR"/>
          </a:p>
        </p:txBody>
      </p:sp>
      <p:sp>
        <p:nvSpPr>
          <p:cNvPr id="3" name="Footer Placeholder 2"/>
          <p:cNvSpPr>
            <a:spLocks noGrp="1"/>
          </p:cNvSpPr>
          <p:nvPr>
            <p:ph type="ftr" sz="quarter" idx="11"/>
          </p:nvPr>
        </p:nvSpPr>
        <p:spPr/>
        <p:txBody>
          <a:bodyPr/>
          <a:lstStyle/>
          <a:p>
            <a:r>
              <a:rPr lang="fr-FR" smtClean="0"/>
              <a:t>Lois de l'électricité</a:t>
            </a:r>
            <a:endParaRPr lang="fr-FR"/>
          </a:p>
        </p:txBody>
      </p:sp>
      <p:sp>
        <p:nvSpPr>
          <p:cNvPr id="4" name="Slide Number Placeholder 3"/>
          <p:cNvSpPr>
            <a:spLocks noGrp="1"/>
          </p:cNvSpPr>
          <p:nvPr>
            <p:ph type="sldNum" sz="quarter" idx="12"/>
          </p:nvPr>
        </p:nvSpPr>
        <p:spPr/>
        <p:txBody>
          <a:bodyPr/>
          <a:lstStyle/>
          <a:p>
            <a:fld id="{8945984D-3096-4904-9AE0-5D3F3E4B73F8}" type="slidenum">
              <a:rPr lang="fr-FR" smtClean="0"/>
              <a:t>‹N°›</a:t>
            </a:fld>
            <a:endParaRPr lang="fr-FR"/>
          </a:p>
        </p:txBody>
      </p:sp>
    </p:spTree>
    <p:extLst>
      <p:ext uri="{BB962C8B-B14F-4D97-AF65-F5344CB8AC3E}">
        <p14:creationId xmlns:p14="http://schemas.microsoft.com/office/powerpoint/2010/main" val="346481835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9" name="Rogner un rectangle avec un coin diagonal 8"/>
          <p:cNvSpPr/>
          <p:nvPr/>
        </p:nvSpPr>
        <p:spPr>
          <a:xfrm>
            <a:off x="841248" y="457200"/>
            <a:ext cx="3200400" cy="1057275"/>
          </a:xfrm>
          <a:prstGeom prst="snip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2" name="Title 1"/>
          <p:cNvSpPr>
            <a:spLocks noGrp="1"/>
          </p:cNvSpPr>
          <p:nvPr>
            <p:ph type="title"/>
          </p:nvPr>
        </p:nvSpPr>
        <p:spPr>
          <a:xfrm>
            <a:off x="841248" y="457200"/>
            <a:ext cx="3200400" cy="1057275"/>
          </a:xfrm>
        </p:spPr>
        <p:txBody>
          <a:bodyPr anchor="b">
            <a:normAutofit/>
          </a:bodyPr>
          <a:lstStyle>
            <a:lvl1pPr>
              <a:defRPr sz="3200" b="0" baseline="0"/>
            </a:lvl1pPr>
          </a:lstStyle>
          <a:p>
            <a:r>
              <a:rPr lang="fr-FR" smtClean="0"/>
              <a:t>Modifiez le style du titre</a:t>
            </a:r>
            <a:endParaRPr lang="en-US" dirty="0"/>
          </a:p>
        </p:txBody>
      </p:sp>
      <p:sp>
        <p:nvSpPr>
          <p:cNvPr id="3" name="Content Placeholder 2"/>
          <p:cNvSpPr>
            <a:spLocks noGrp="1"/>
          </p:cNvSpPr>
          <p:nvPr>
            <p:ph idx="1"/>
          </p:nvPr>
        </p:nvSpPr>
        <p:spPr>
          <a:xfrm>
            <a:off x="4447117" y="457200"/>
            <a:ext cx="6079066" cy="5486400"/>
          </a:xfrm>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841248" y="1743076"/>
            <a:ext cx="3200400" cy="4166660"/>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DBB808F8-F4CE-49F2-B8E6-78E2BA031103}" type="datetime1">
              <a:rPr lang="fr-FR" smtClean="0"/>
              <a:t>31/10/2020</a:t>
            </a:fld>
            <a:endParaRPr lang="fr-FR"/>
          </a:p>
        </p:txBody>
      </p:sp>
      <p:sp>
        <p:nvSpPr>
          <p:cNvPr id="6" name="Footer Placeholder 5"/>
          <p:cNvSpPr>
            <a:spLocks noGrp="1"/>
          </p:cNvSpPr>
          <p:nvPr>
            <p:ph type="ftr" sz="quarter" idx="11"/>
          </p:nvPr>
        </p:nvSpPr>
        <p:spPr/>
        <p:txBody>
          <a:bodyPr/>
          <a:lstStyle/>
          <a:p>
            <a:r>
              <a:rPr lang="fr-FR" smtClean="0"/>
              <a:t>Lois de l'électricité</a:t>
            </a:r>
            <a:endParaRPr lang="fr-FR"/>
          </a:p>
        </p:txBody>
      </p:sp>
      <p:sp>
        <p:nvSpPr>
          <p:cNvPr id="7" name="Slide Number Placeholder 6"/>
          <p:cNvSpPr>
            <a:spLocks noGrp="1"/>
          </p:cNvSpPr>
          <p:nvPr>
            <p:ph type="sldNum" sz="quarter" idx="12"/>
          </p:nvPr>
        </p:nvSpPr>
        <p:spPr/>
        <p:txBody>
          <a:bodyPr/>
          <a:lstStyle/>
          <a:p>
            <a:fld id="{8945984D-3096-4904-9AE0-5D3F3E4B73F8}" type="slidenum">
              <a:rPr lang="fr-FR" smtClean="0"/>
              <a:t>‹N°›</a:t>
            </a:fld>
            <a:endParaRPr lang="fr-FR"/>
          </a:p>
        </p:txBody>
      </p:sp>
    </p:spTree>
    <p:extLst>
      <p:ext uri="{BB962C8B-B14F-4D97-AF65-F5344CB8AC3E}">
        <p14:creationId xmlns:p14="http://schemas.microsoft.com/office/powerpoint/2010/main" val="3821357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0" y="0"/>
            <a:ext cx="11292840" cy="5128923"/>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7AED1E80-BC32-4ED0-9265-EA4823E3CA02}" type="datetime1">
              <a:rPr lang="fr-FR" smtClean="0"/>
              <a:t>31/10/2020</a:t>
            </a:fld>
            <a:endParaRPr lang="fr-FR"/>
          </a:p>
        </p:txBody>
      </p:sp>
      <p:sp>
        <p:nvSpPr>
          <p:cNvPr id="6" name="Footer Placeholder 5"/>
          <p:cNvSpPr>
            <a:spLocks noGrp="1"/>
          </p:cNvSpPr>
          <p:nvPr>
            <p:ph type="ftr" sz="quarter" idx="11"/>
          </p:nvPr>
        </p:nvSpPr>
        <p:spPr/>
        <p:txBody>
          <a:bodyPr/>
          <a:lstStyle/>
          <a:p>
            <a:r>
              <a:rPr lang="fr-FR" smtClean="0"/>
              <a:t>Lois de l'électricité</a:t>
            </a:r>
            <a:endParaRPr lang="fr-FR"/>
          </a:p>
        </p:txBody>
      </p:sp>
      <p:sp>
        <p:nvSpPr>
          <p:cNvPr id="7" name="Slide Number Placeholder 6"/>
          <p:cNvSpPr>
            <a:spLocks noGrp="1"/>
          </p:cNvSpPr>
          <p:nvPr>
            <p:ph type="sldNum" sz="quarter" idx="12"/>
          </p:nvPr>
        </p:nvSpPr>
        <p:spPr/>
        <p:txBody>
          <a:bodyPr/>
          <a:lstStyle/>
          <a:p>
            <a:fld id="{8945984D-3096-4904-9AE0-5D3F3E4B73F8}" type="slidenum">
              <a:rPr lang="fr-FR" smtClean="0"/>
              <a:t>‹N°›</a:t>
            </a:fld>
            <a:endParaRPr lang="fr-FR"/>
          </a:p>
        </p:txBody>
      </p:sp>
    </p:spTree>
    <p:extLst>
      <p:ext uri="{BB962C8B-B14F-4D97-AF65-F5344CB8AC3E}">
        <p14:creationId xmlns:p14="http://schemas.microsoft.com/office/powerpoint/2010/main" val="2545891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43E37D-47AE-4E15-8DD8-A2178B4F8344}" type="datetime1">
              <a:rPr lang="fr-FR" smtClean="0"/>
              <a:t>31/10/2020</a:t>
            </a:fld>
            <a:endParaRPr lang="fr-FR"/>
          </a:p>
        </p:txBody>
      </p:sp>
      <p:sp>
        <p:nvSpPr>
          <p:cNvPr id="5" name="Footer Placeholder 4"/>
          <p:cNvSpPr>
            <a:spLocks noGrp="1"/>
          </p:cNvSpPr>
          <p:nvPr>
            <p:ph type="ftr" sz="quarter" idx="11"/>
          </p:nvPr>
        </p:nvSpPr>
        <p:spPr/>
        <p:txBody>
          <a:bodyPr/>
          <a:lstStyle/>
          <a:p>
            <a:r>
              <a:rPr lang="fr-FR" smtClean="0"/>
              <a:t>Lois de l'électricité</a:t>
            </a:r>
            <a:endParaRPr lang="fr-FR"/>
          </a:p>
        </p:txBody>
      </p:sp>
      <p:sp>
        <p:nvSpPr>
          <p:cNvPr id="6" name="Slide Number Placeholder 5"/>
          <p:cNvSpPr>
            <a:spLocks noGrp="1"/>
          </p:cNvSpPr>
          <p:nvPr>
            <p:ph type="sldNum" sz="quarter" idx="12"/>
          </p:nvPr>
        </p:nvSpPr>
        <p:spPr/>
        <p:txBody>
          <a:bodyPr/>
          <a:lstStyle/>
          <a:p>
            <a:fld id="{8945984D-3096-4904-9AE0-5D3F3E4B73F8}" type="slidenum">
              <a:rPr lang="fr-FR" smtClean="0"/>
              <a:t>‹N°›</a:t>
            </a:fld>
            <a:endParaRPr lang="fr-FR"/>
          </a:p>
        </p:txBody>
      </p:sp>
    </p:spTree>
    <p:extLst>
      <p:ext uri="{BB962C8B-B14F-4D97-AF65-F5344CB8AC3E}">
        <p14:creationId xmlns:p14="http://schemas.microsoft.com/office/powerpoint/2010/main" val="6300050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AAC8E07-5F6F-4760-8060-E893499C7A7A}" type="datetime1">
              <a:rPr lang="fr-FR" smtClean="0"/>
              <a:t>31/10/2020</a:t>
            </a:fld>
            <a:endParaRPr lang="fr-FR"/>
          </a:p>
        </p:txBody>
      </p:sp>
      <p:sp>
        <p:nvSpPr>
          <p:cNvPr id="5" name="Footer Placeholder 4"/>
          <p:cNvSpPr>
            <a:spLocks noGrp="1"/>
          </p:cNvSpPr>
          <p:nvPr>
            <p:ph type="ftr" sz="quarter" idx="11"/>
          </p:nvPr>
        </p:nvSpPr>
        <p:spPr/>
        <p:txBody>
          <a:bodyPr/>
          <a:lstStyle/>
          <a:p>
            <a:r>
              <a:rPr lang="fr-FR" smtClean="0"/>
              <a:t>Lois de l'électricité</a:t>
            </a:r>
            <a:endParaRPr lang="fr-FR"/>
          </a:p>
        </p:txBody>
      </p:sp>
      <p:sp>
        <p:nvSpPr>
          <p:cNvPr id="6" name="Slide Number Placeholder 5"/>
          <p:cNvSpPr>
            <a:spLocks noGrp="1"/>
          </p:cNvSpPr>
          <p:nvPr>
            <p:ph type="sldNum" sz="quarter" idx="12"/>
          </p:nvPr>
        </p:nvSpPr>
        <p:spPr/>
        <p:txBody>
          <a:bodyPr/>
          <a:lstStyle/>
          <a:p>
            <a:fld id="{8945984D-3096-4904-9AE0-5D3F3E4B73F8}" type="slidenum">
              <a:rPr lang="fr-FR" smtClean="0"/>
              <a:t>‹N°›</a:t>
            </a:fld>
            <a:endParaRPr lang="fr-FR"/>
          </a:p>
        </p:txBody>
      </p:sp>
    </p:spTree>
    <p:extLst>
      <p:ext uri="{BB962C8B-B14F-4D97-AF65-F5344CB8AC3E}">
        <p14:creationId xmlns:p14="http://schemas.microsoft.com/office/powerpoint/2010/main" val="3951417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1296650" y="0"/>
            <a:ext cx="910590" cy="6858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504825" y="365761"/>
            <a:ext cx="10449687" cy="758190"/>
          </a:xfrm>
          <a:prstGeom prst="rect">
            <a:avLst/>
          </a:prstGeom>
          <a:noFill/>
        </p:spPr>
        <p:txBody>
          <a:bodyPr vert="horz" lIns="91440" tIns="45720" rIns="91440" bIns="45720" rtlCol="0" anchor="b">
            <a:normAutofit/>
          </a:bodyPr>
          <a:lstStyle/>
          <a:p>
            <a:r>
              <a:rPr lang="fr-FR" dirty="0" smtClean="0"/>
              <a:t>Modifiez le style du titre</a:t>
            </a:r>
            <a:endParaRPr lang="en-US" dirty="0"/>
          </a:p>
        </p:txBody>
      </p:sp>
      <p:sp>
        <p:nvSpPr>
          <p:cNvPr id="3" name="Text Placeholder 2"/>
          <p:cNvSpPr>
            <a:spLocks noGrp="1"/>
          </p:cNvSpPr>
          <p:nvPr>
            <p:ph type="body" idx="1"/>
          </p:nvPr>
        </p:nvSpPr>
        <p:spPr>
          <a:xfrm>
            <a:off x="504825" y="1321327"/>
            <a:ext cx="10449687" cy="4770437"/>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en-US" dirty="0"/>
          </a:p>
        </p:txBody>
      </p:sp>
      <p:sp>
        <p:nvSpPr>
          <p:cNvPr id="4" name="Date Placeholder 3"/>
          <p:cNvSpPr>
            <a:spLocks noGrp="1"/>
          </p:cNvSpPr>
          <p:nvPr>
            <p:ph type="dt" sz="half" idx="2"/>
          </p:nvPr>
        </p:nvSpPr>
        <p:spPr>
          <a:xfrm rot="16200000">
            <a:off x="11101017" y="1787788"/>
            <a:ext cx="1298046" cy="365125"/>
          </a:xfrm>
          <a:prstGeom prst="rect">
            <a:avLst/>
          </a:prstGeom>
        </p:spPr>
        <p:txBody>
          <a:bodyPr vert="horz" lIns="91440" tIns="45720" rIns="91440" bIns="45720" rtlCol="0" anchor="ctr"/>
          <a:lstStyle>
            <a:lvl1pPr algn="r">
              <a:defRPr sz="1050" b="0">
                <a:solidFill>
                  <a:schemeClr val="bg1">
                    <a:lumMod val="50000"/>
                  </a:schemeClr>
                </a:solidFill>
              </a:defRPr>
            </a:lvl1pPr>
          </a:lstStyle>
          <a:p>
            <a:fld id="{82866411-0D79-46E5-BB42-67248401B954}" type="datetime1">
              <a:rPr lang="fr-FR" smtClean="0"/>
              <a:pPr/>
              <a:t>31/10/2020</a:t>
            </a:fld>
            <a:endParaRPr lang="fr-FR" dirty="0"/>
          </a:p>
        </p:txBody>
      </p:sp>
      <p:sp>
        <p:nvSpPr>
          <p:cNvPr id="5" name="Footer Placeholder 4"/>
          <p:cNvSpPr>
            <a:spLocks noGrp="1"/>
          </p:cNvSpPr>
          <p:nvPr>
            <p:ph type="ftr" sz="quarter" idx="3"/>
          </p:nvPr>
        </p:nvSpPr>
        <p:spPr>
          <a:xfrm rot="16200000">
            <a:off x="10378442" y="4246564"/>
            <a:ext cx="2743199" cy="365122"/>
          </a:xfrm>
          <a:prstGeom prst="rect">
            <a:avLst/>
          </a:prstGeom>
        </p:spPr>
        <p:txBody>
          <a:bodyPr vert="horz" lIns="91440" tIns="45720" rIns="91440" bIns="45720" rtlCol="0" anchor="ctr"/>
          <a:lstStyle>
            <a:lvl1pPr algn="l">
              <a:defRPr sz="1800">
                <a:solidFill>
                  <a:schemeClr val="bg1">
                    <a:lumMod val="50000"/>
                  </a:schemeClr>
                </a:solidFill>
              </a:defRPr>
            </a:lvl1pPr>
          </a:lstStyle>
          <a:p>
            <a:r>
              <a:rPr lang="fr-FR" dirty="0" smtClean="0"/>
              <a:t>Lois de l'électricité</a:t>
            </a:r>
            <a:endParaRPr lang="fr-FR"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1400">
                <a:solidFill>
                  <a:schemeClr val="tx2">
                    <a:lumMod val="60000"/>
                    <a:lumOff val="40000"/>
                  </a:schemeClr>
                </a:solidFill>
              </a:defRPr>
            </a:lvl1pPr>
          </a:lstStyle>
          <a:p>
            <a:fld id="{8945984D-3096-4904-9AE0-5D3F3E4B73F8}" type="slidenum">
              <a:rPr lang="fr-FR" smtClean="0"/>
              <a:t>‹N°›</a:t>
            </a:fld>
            <a:endParaRPr lang="fr-FR"/>
          </a:p>
        </p:txBody>
      </p:sp>
      <p:pic>
        <p:nvPicPr>
          <p:cNvPr id="9" name="Image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292840" y="0"/>
            <a:ext cx="949852" cy="949852"/>
          </a:xfrm>
          <a:prstGeom prst="rect">
            <a:avLst/>
          </a:prstGeom>
        </p:spPr>
      </p:pic>
    </p:spTree>
    <p:extLst>
      <p:ext uri="{BB962C8B-B14F-4D97-AF65-F5344CB8AC3E}">
        <p14:creationId xmlns:p14="http://schemas.microsoft.com/office/powerpoint/2010/main" val="395167607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Arial" panose="020B0604020202020204" pitchFamily="34" charset="0"/>
          <a:ea typeface="+mn-ea"/>
          <a:cs typeface="Arial" panose="020B060402020202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7.jp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4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9.jpg"/><Relationship Id="rId7" Type="http://schemas.openxmlformats.org/officeDocument/2006/relationships/image" Target="../media/image63.jpg"/><Relationship Id="rId2" Type="http://schemas.openxmlformats.org/officeDocument/2006/relationships/image" Target="../media/image58.jpg"/><Relationship Id="rId1" Type="http://schemas.openxmlformats.org/officeDocument/2006/relationships/slideLayout" Target="../slideLayouts/slideLayout4.xml"/><Relationship Id="rId6" Type="http://schemas.openxmlformats.org/officeDocument/2006/relationships/image" Target="../media/image62.jpg"/><Relationship Id="rId5" Type="http://schemas.openxmlformats.org/officeDocument/2006/relationships/image" Target="../media/image61.jpg"/><Relationship Id="rId4" Type="http://schemas.openxmlformats.org/officeDocument/2006/relationships/image" Target="../media/image60.jpg"/></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jpg"/></Relationships>
</file>

<file path=ppt/slides/_rels/slide43.xml.rels><?xml version="1.0" encoding="UTF-8" standalone="yes"?>
<Relationships xmlns="http://schemas.openxmlformats.org/package/2006/relationships"><Relationship Id="rId8" Type="http://schemas.openxmlformats.org/officeDocument/2006/relationships/hyperlink" Target="https://fr.wikipedia.org/wiki/Amp%C3%A8re_(unit%C3%A9)" TargetMode="External"/><Relationship Id="rId3" Type="http://schemas.openxmlformats.org/officeDocument/2006/relationships/hyperlink" Target="https://fr.wikipedia.org/wiki/Di%C3%A9lectrique" TargetMode="External"/><Relationship Id="rId7" Type="http://schemas.openxmlformats.org/officeDocument/2006/relationships/hyperlink" Target="https://fr.wikipedia.org/wiki/Courant_%C3%A9lectrique#Intensit%C3%A9_du_courant" TargetMode="External"/><Relationship Id="rId2" Type="http://schemas.openxmlformats.org/officeDocument/2006/relationships/hyperlink" Target="https://fr.wikipedia.org/wiki/Composant_%C3%A9lectronique" TargetMode="External"/><Relationship Id="rId1" Type="http://schemas.openxmlformats.org/officeDocument/2006/relationships/slideLayout" Target="../slideLayouts/slideLayout2.xml"/><Relationship Id="rId6" Type="http://schemas.openxmlformats.org/officeDocument/2006/relationships/image" Target="../media/image330.png"/><Relationship Id="rId5" Type="http://schemas.openxmlformats.org/officeDocument/2006/relationships/hyperlink" Target="https://fr.wikipedia.org/wiki/Farad" TargetMode="External"/><Relationship Id="rId10" Type="http://schemas.openxmlformats.org/officeDocument/2006/relationships/hyperlink" Target="https://fr.wikipedia.org/wiki/Volt" TargetMode="External"/><Relationship Id="rId4" Type="http://schemas.openxmlformats.org/officeDocument/2006/relationships/hyperlink" Target="https://fr.wikipedia.org/wiki/Capacit%C3%A9_%C3%A9lectrique" TargetMode="External"/><Relationship Id="rId9" Type="http://schemas.openxmlformats.org/officeDocument/2006/relationships/hyperlink" Target="https://fr.wikipedia.org/wiki/Tension_%C3%A9lectrique"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hyperlink" Target="https://fr.wikipedia.org/wiki/Capacit%C3%A9_%C3%A9lectrique" TargetMode="External"/><Relationship Id="rId1" Type="http://schemas.openxmlformats.org/officeDocument/2006/relationships/slideLayout" Target="../slideLayouts/slideLayout2.xml"/><Relationship Id="rId5" Type="http://schemas.openxmlformats.org/officeDocument/2006/relationships/hyperlink" Target="https://fr.wikipedia.org/wiki/Di%C3%A9lectrique" TargetMode="External"/><Relationship Id="rId4" Type="http://schemas.openxmlformats.org/officeDocument/2006/relationships/hyperlink" Target="https://fr.wikipedia.org/wiki/Permittivit%C3%A9"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9.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fr.wikipedia.org/wiki/R%C3%A9sistance_(%C3%A9lectricit%C3%A9)" TargetMode="External"/><Relationship Id="rId2" Type="http://schemas.openxmlformats.org/officeDocument/2006/relationships/hyperlink" Target="https://fr.wikipedia.org/wiki/Inductance" TargetMode="External"/><Relationship Id="rId1" Type="http://schemas.openxmlformats.org/officeDocument/2006/relationships/slideLayout" Target="../slideLayouts/slideLayout2.xml"/><Relationship Id="rId4" Type="http://schemas.openxmlformats.org/officeDocument/2006/relationships/image" Target="../media/image74.jpg"/></Relationships>
</file>

<file path=ppt/slides/_rels/slide4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image" Target="../media/image470.png"/><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51.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dirty="0" smtClean="0"/>
              <a:t>Lois de l’électricité</a:t>
            </a:r>
            <a:endParaRPr lang="fr-FR" dirty="0"/>
          </a:p>
        </p:txBody>
      </p:sp>
      <p:sp>
        <p:nvSpPr>
          <p:cNvPr id="3" name="Sous-titre 2"/>
          <p:cNvSpPr>
            <a:spLocks noGrp="1"/>
          </p:cNvSpPr>
          <p:nvPr>
            <p:ph type="subTitle" idx="1"/>
          </p:nvPr>
        </p:nvSpPr>
        <p:spPr/>
        <p:txBody>
          <a:bodyPr/>
          <a:lstStyle/>
          <a:p>
            <a:r>
              <a:rPr lang="fr-FR" dirty="0" smtClean="0"/>
              <a:t>Séquence 7 : Circuits électrique</a:t>
            </a:r>
            <a:endParaRPr lang="fr-FR" dirty="0"/>
          </a:p>
        </p:txBody>
      </p:sp>
      <p:sp>
        <p:nvSpPr>
          <p:cNvPr id="8" name="Espace réservé du pied de page 7"/>
          <p:cNvSpPr>
            <a:spLocks noGrp="1"/>
          </p:cNvSpPr>
          <p:nvPr>
            <p:ph type="ftr" sz="quarter" idx="11"/>
          </p:nvPr>
        </p:nvSpPr>
        <p:spPr/>
        <p:txBody>
          <a:bodyPr/>
          <a:lstStyle/>
          <a:p>
            <a:r>
              <a:rPr lang="fr-FR" dirty="0" smtClean="0"/>
              <a:t>Lois de l'électricité</a:t>
            </a:r>
            <a:endParaRPr lang="fr-FR" dirty="0"/>
          </a:p>
        </p:txBody>
      </p:sp>
      <p:sp>
        <p:nvSpPr>
          <p:cNvPr id="9" name="Espace réservé du numéro de diapositive 8"/>
          <p:cNvSpPr>
            <a:spLocks noGrp="1"/>
          </p:cNvSpPr>
          <p:nvPr>
            <p:ph type="sldNum" sz="quarter" idx="12"/>
          </p:nvPr>
        </p:nvSpPr>
        <p:spPr/>
        <p:txBody>
          <a:bodyPr/>
          <a:lstStyle/>
          <a:p>
            <a:fld id="{8945984D-3096-4904-9AE0-5D3F3E4B73F8}" type="slidenum">
              <a:rPr lang="fr-FR" smtClean="0"/>
              <a:t>1</a:t>
            </a:fld>
            <a:endParaRPr lang="fr-FR"/>
          </a:p>
        </p:txBody>
      </p:sp>
      <p:pic>
        <p:nvPicPr>
          <p:cNvPr id="10" name="Espace réservé pour une image  9"/>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7621807" y="1211262"/>
            <a:ext cx="2480204" cy="2480204"/>
          </a:xfrm>
        </p:spPr>
      </p:pic>
      <p:pic>
        <p:nvPicPr>
          <p:cNvPr id="5" name="Espace réservé pour une image  4"/>
          <p:cNvPicPr>
            <a:picLocks noGrp="1" noChangeAspect="1"/>
          </p:cNvPicPr>
          <p:nvPr>
            <p:ph type="pic" sz="quarter" idx="13"/>
          </p:nvPr>
        </p:nvPicPr>
        <p:blipFill>
          <a:blip r:embed="rId4">
            <a:extLst>
              <a:ext uri="{28A0092B-C50C-407E-A947-70E740481C1C}">
                <a14:useLocalDpi xmlns:a14="http://schemas.microsoft.com/office/drawing/2010/main" val="0"/>
              </a:ext>
            </a:extLst>
          </a:blip>
          <a:stretch>
            <a:fillRect/>
          </a:stretch>
        </p:blipFill>
        <p:spPr>
          <a:xfrm>
            <a:off x="1261872" y="934898"/>
            <a:ext cx="6066637" cy="3032933"/>
          </a:xfrm>
        </p:spPr>
      </p:pic>
    </p:spTree>
    <p:extLst>
      <p:ext uri="{BB962C8B-B14F-4D97-AF65-F5344CB8AC3E}">
        <p14:creationId xmlns:p14="http://schemas.microsoft.com/office/powerpoint/2010/main" val="16942997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Généralité sur les circuits électriques</a:t>
            </a:r>
            <a:endParaRPr lang="fr-FR" dirty="0"/>
          </a:p>
        </p:txBody>
      </p:sp>
      <p:sp>
        <p:nvSpPr>
          <p:cNvPr id="3" name="Espace réservé du contenu 2"/>
          <p:cNvSpPr>
            <a:spLocks noGrp="1"/>
          </p:cNvSpPr>
          <p:nvPr>
            <p:ph idx="1"/>
          </p:nvPr>
        </p:nvSpPr>
        <p:spPr/>
        <p:txBody>
          <a:bodyPr/>
          <a:lstStyle/>
          <a:p>
            <a:r>
              <a:rPr lang="fr-FR" u="sng" dirty="0" smtClean="0"/>
              <a:t>Notion de circuit électrique</a:t>
            </a:r>
          </a:p>
          <a:p>
            <a:pPr marL="0" indent="0">
              <a:buNone/>
            </a:pPr>
            <a:r>
              <a:rPr lang="fr-FR" dirty="0" smtClean="0"/>
              <a:t>Un circuit électrique est un ensemble comprenant un </a:t>
            </a:r>
            <a:r>
              <a:rPr lang="fr-FR" b="1" dirty="0" smtClean="0"/>
              <a:t>générateur</a:t>
            </a:r>
            <a:r>
              <a:rPr lang="fr-FR" dirty="0" smtClean="0"/>
              <a:t>, un ou plusieurs </a:t>
            </a:r>
            <a:r>
              <a:rPr lang="fr-FR" b="1" dirty="0" smtClean="0"/>
              <a:t>récepteurs</a:t>
            </a:r>
            <a:r>
              <a:rPr lang="fr-FR" dirty="0" smtClean="0"/>
              <a:t> reliés par des fils conducteurs et parcouru par un courant électrique.</a:t>
            </a:r>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2</a:t>
            </a:fld>
            <a:endParaRPr lang="fr-FR"/>
          </a:p>
        </p:txBody>
      </p:sp>
      <p:pic>
        <p:nvPicPr>
          <p:cNvPr id="6" name="Image 5"/>
          <p:cNvPicPr>
            <a:picLocks noChangeAspect="1"/>
          </p:cNvPicPr>
          <p:nvPr/>
        </p:nvPicPr>
        <p:blipFill>
          <a:blip r:embed="rId2"/>
          <a:stretch>
            <a:fillRect/>
          </a:stretch>
        </p:blipFill>
        <p:spPr>
          <a:xfrm>
            <a:off x="6521569" y="2727275"/>
            <a:ext cx="4271128" cy="3834952"/>
          </a:xfrm>
          <a:prstGeom prst="rect">
            <a:avLst/>
          </a:prstGeom>
        </p:spPr>
      </p:pic>
      <p:sp>
        <p:nvSpPr>
          <p:cNvPr id="8" name="ZoneTexte 7"/>
          <p:cNvSpPr txBox="1"/>
          <p:nvPr/>
        </p:nvSpPr>
        <p:spPr>
          <a:xfrm>
            <a:off x="504824" y="3057525"/>
            <a:ext cx="6016745" cy="3104440"/>
          </a:xfrm>
          <a:prstGeom prst="rect">
            <a:avLst/>
          </a:prstGeom>
          <a:noFill/>
        </p:spPr>
        <p:txBody>
          <a:bodyPr wrap="square" rtlCol="0">
            <a:spAutoFit/>
          </a:bodyPr>
          <a:lstStyle/>
          <a:p>
            <a:pPr lvl="0">
              <a:lnSpc>
                <a:spcPct val="95000"/>
              </a:lnSpc>
              <a:spcBef>
                <a:spcPts val="1400"/>
              </a:spcBef>
              <a:spcAft>
                <a:spcPts val="200"/>
              </a:spcAft>
              <a:buClr>
                <a:srgbClr val="9EE0F7"/>
              </a:buClr>
              <a:buSzPct val="80000"/>
            </a:pPr>
            <a:r>
              <a:rPr lang="fr-FR" sz="2400" spc="10" dirty="0">
                <a:solidFill>
                  <a:prstClr val="black"/>
                </a:solidFill>
                <a:latin typeface="Arial" panose="020B0604020202020204" pitchFamily="34" charset="0"/>
                <a:cs typeface="Arial" panose="020B0604020202020204" pitchFamily="34" charset="0"/>
              </a:rPr>
              <a:t>Le </a:t>
            </a:r>
            <a:r>
              <a:rPr lang="fr-FR" sz="2400" b="1" spc="10" dirty="0">
                <a:solidFill>
                  <a:prstClr val="black"/>
                </a:solidFill>
                <a:latin typeface="Arial" panose="020B0604020202020204" pitchFamily="34" charset="0"/>
                <a:cs typeface="Arial" panose="020B0604020202020204" pitchFamily="34" charset="0"/>
              </a:rPr>
              <a:t>générateur</a:t>
            </a:r>
            <a:r>
              <a:rPr lang="fr-FR" sz="2400" spc="10" dirty="0">
                <a:solidFill>
                  <a:prstClr val="black"/>
                </a:solidFill>
                <a:latin typeface="Arial" panose="020B0604020202020204" pitchFamily="34" charset="0"/>
                <a:cs typeface="Arial" panose="020B0604020202020204" pitchFamily="34" charset="0"/>
              </a:rPr>
              <a:t> repéré G est la source d’énergie. Il crée l’énergie en établissant une différence de potentiel dans le circuit électrique.</a:t>
            </a:r>
            <a:br>
              <a:rPr lang="fr-FR" sz="2400" spc="10" dirty="0">
                <a:solidFill>
                  <a:prstClr val="black"/>
                </a:solidFill>
                <a:latin typeface="Arial" panose="020B0604020202020204" pitchFamily="34" charset="0"/>
                <a:cs typeface="Arial" panose="020B0604020202020204" pitchFamily="34" charset="0"/>
              </a:rPr>
            </a:br>
            <a:r>
              <a:rPr lang="fr-FR" sz="2400" spc="10" dirty="0">
                <a:solidFill>
                  <a:prstClr val="black"/>
                </a:solidFill>
                <a:latin typeface="Arial" panose="020B0604020202020204" pitchFamily="34" charset="0"/>
                <a:cs typeface="Arial" panose="020B0604020202020204" pitchFamily="34" charset="0"/>
              </a:rPr>
              <a:t>Il s’agit par exemple d’une pile ou d’une batterie.</a:t>
            </a:r>
          </a:p>
          <a:p>
            <a:pPr lvl="0">
              <a:lnSpc>
                <a:spcPct val="95000"/>
              </a:lnSpc>
              <a:spcBef>
                <a:spcPts val="1400"/>
              </a:spcBef>
              <a:spcAft>
                <a:spcPts val="200"/>
              </a:spcAft>
              <a:buClr>
                <a:srgbClr val="9EE0F7"/>
              </a:buClr>
              <a:buSzPct val="80000"/>
            </a:pPr>
            <a:r>
              <a:rPr lang="fr-FR" sz="2400" b="1" spc="10" dirty="0">
                <a:solidFill>
                  <a:prstClr val="black"/>
                </a:solidFill>
                <a:latin typeface="Arial" panose="020B0604020202020204" pitchFamily="34" charset="0"/>
                <a:cs typeface="Arial" panose="020B0604020202020204" pitchFamily="34" charset="0"/>
              </a:rPr>
              <a:t>L’interrupteur</a:t>
            </a:r>
            <a:r>
              <a:rPr lang="fr-FR" sz="2400" spc="10" dirty="0">
                <a:solidFill>
                  <a:prstClr val="black"/>
                </a:solidFill>
                <a:latin typeface="Arial" panose="020B0604020202020204" pitchFamily="34" charset="0"/>
                <a:cs typeface="Arial" panose="020B0604020202020204" pitchFamily="34" charset="0"/>
              </a:rPr>
              <a:t> repéré S permet ou non le passage du courant dans le circuit</a:t>
            </a:r>
          </a:p>
        </p:txBody>
      </p:sp>
    </p:spTree>
    <p:extLst>
      <p:ext uri="{BB962C8B-B14F-4D97-AF65-F5344CB8AC3E}">
        <p14:creationId xmlns:p14="http://schemas.microsoft.com/office/powerpoint/2010/main" val="1246790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Généralité sur les circuits électriques</a:t>
            </a:r>
            <a:endParaRPr lang="fr-FR" dirty="0"/>
          </a:p>
        </p:txBody>
      </p:sp>
      <p:sp>
        <p:nvSpPr>
          <p:cNvPr id="3" name="Espace réservé du contenu 2"/>
          <p:cNvSpPr>
            <a:spLocks noGrp="1"/>
          </p:cNvSpPr>
          <p:nvPr>
            <p:ph idx="1"/>
          </p:nvPr>
        </p:nvSpPr>
        <p:spPr>
          <a:xfrm>
            <a:off x="504825" y="1321327"/>
            <a:ext cx="10449687" cy="2250009"/>
          </a:xfrm>
        </p:spPr>
        <p:txBody>
          <a:bodyPr/>
          <a:lstStyle/>
          <a:p>
            <a:pPr marL="0" indent="0">
              <a:buNone/>
            </a:pPr>
            <a:r>
              <a:rPr lang="fr-FR" dirty="0" smtClean="0"/>
              <a:t>Les récepteurs transforment l’énergie électrique transportée par le courant</a:t>
            </a:r>
          </a:p>
          <a:p>
            <a:r>
              <a:rPr lang="fr-FR" dirty="0" smtClean="0"/>
              <a:t>En énergie </a:t>
            </a:r>
            <a:r>
              <a:rPr lang="fr-FR" b="1" dirty="0" smtClean="0"/>
              <a:t>thermique</a:t>
            </a:r>
            <a:r>
              <a:rPr lang="fr-FR" dirty="0" smtClean="0"/>
              <a:t> pour la lampe</a:t>
            </a:r>
          </a:p>
          <a:p>
            <a:r>
              <a:rPr lang="fr-FR" dirty="0" smtClean="0"/>
              <a:t>En énergie </a:t>
            </a:r>
            <a:r>
              <a:rPr lang="fr-FR" b="1" dirty="0" smtClean="0"/>
              <a:t>chimique</a:t>
            </a:r>
            <a:r>
              <a:rPr lang="fr-FR" dirty="0" smtClean="0"/>
              <a:t> pour l’électrolyse</a:t>
            </a:r>
          </a:p>
          <a:p>
            <a:r>
              <a:rPr lang="fr-FR" dirty="0" smtClean="0"/>
              <a:t>En énergie </a:t>
            </a:r>
            <a:r>
              <a:rPr lang="fr-FR" b="1" dirty="0" smtClean="0"/>
              <a:t>mécanique</a:t>
            </a:r>
            <a:r>
              <a:rPr lang="fr-FR" dirty="0" smtClean="0"/>
              <a:t> pour l’aiguille aimantée</a:t>
            </a:r>
          </a:p>
          <a:p>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3</a:t>
            </a:fld>
            <a:endParaRPr lang="fr-FR"/>
          </a:p>
        </p:txBody>
      </p:sp>
      <p:pic>
        <p:nvPicPr>
          <p:cNvPr id="7" name="Image 6"/>
          <p:cNvPicPr>
            <a:picLocks noChangeAspect="1"/>
          </p:cNvPicPr>
          <p:nvPr/>
        </p:nvPicPr>
        <p:blipFill rotWithShape="1">
          <a:blip r:embed="rId2">
            <a:extLst>
              <a:ext uri="{28A0092B-C50C-407E-A947-70E740481C1C}">
                <a14:useLocalDpi xmlns:a14="http://schemas.microsoft.com/office/drawing/2010/main" val="0"/>
              </a:ext>
            </a:extLst>
          </a:blip>
          <a:srcRect r="8914"/>
          <a:stretch/>
        </p:blipFill>
        <p:spPr>
          <a:xfrm>
            <a:off x="7147691" y="3507088"/>
            <a:ext cx="4075275" cy="3350912"/>
          </a:xfrm>
          <a:prstGeom prst="rect">
            <a:avLst/>
          </a:prstGeom>
        </p:spPr>
      </p:pic>
      <p:sp>
        <p:nvSpPr>
          <p:cNvPr id="8" name="ZoneTexte 7"/>
          <p:cNvSpPr txBox="1"/>
          <p:nvPr/>
        </p:nvSpPr>
        <p:spPr>
          <a:xfrm>
            <a:off x="504825" y="3691420"/>
            <a:ext cx="6422533" cy="3056221"/>
          </a:xfrm>
          <a:prstGeom prst="rect">
            <a:avLst/>
          </a:prstGeom>
          <a:noFill/>
        </p:spPr>
        <p:txBody>
          <a:bodyPr wrap="square" rtlCol="0">
            <a:spAutoFit/>
          </a:bodyPr>
          <a:lstStyle/>
          <a:p>
            <a:pPr lvl="0">
              <a:lnSpc>
                <a:spcPct val="95000"/>
              </a:lnSpc>
              <a:spcBef>
                <a:spcPts val="1400"/>
              </a:spcBef>
              <a:spcAft>
                <a:spcPts val="200"/>
              </a:spcAft>
              <a:buClr>
                <a:srgbClr val="9EE0F7"/>
              </a:buClr>
              <a:buSzPct val="80000"/>
            </a:pPr>
            <a:r>
              <a:rPr lang="fr-FR" sz="2400" spc="10" dirty="0">
                <a:solidFill>
                  <a:prstClr val="black"/>
                </a:solidFill>
                <a:latin typeface="Arial" panose="020B0604020202020204" pitchFamily="34" charset="0"/>
                <a:cs typeface="Arial" panose="020B0604020202020204" pitchFamily="34" charset="0"/>
              </a:rPr>
              <a:t>Lorsque l’interrupteur S est ouvert, le courant électrique ne circule pas, aucun phénomène ne se passe. L’énergie n’est pas transportée.</a:t>
            </a:r>
          </a:p>
          <a:p>
            <a:pPr lvl="0">
              <a:lnSpc>
                <a:spcPct val="95000"/>
              </a:lnSpc>
              <a:spcBef>
                <a:spcPts val="1400"/>
              </a:spcBef>
              <a:spcAft>
                <a:spcPts val="200"/>
              </a:spcAft>
              <a:buClr>
                <a:srgbClr val="9EE0F7"/>
              </a:buClr>
              <a:buSzPct val="80000"/>
            </a:pPr>
            <a:r>
              <a:rPr lang="fr-FR" sz="2400" spc="10" dirty="0">
                <a:solidFill>
                  <a:prstClr val="black"/>
                </a:solidFill>
                <a:latin typeface="Arial" panose="020B0604020202020204" pitchFamily="34" charset="0"/>
                <a:cs typeface="Arial" panose="020B0604020202020204" pitchFamily="34" charset="0"/>
              </a:rPr>
              <a:t>Lorsque l’interrupteur S est fermé, le courant électrique transporte l’énergie dans le circuit de la borne positive vers la borne négative du générateur</a:t>
            </a:r>
          </a:p>
          <a:p>
            <a:endParaRPr lang="fr-FR" dirty="0"/>
          </a:p>
        </p:txBody>
      </p:sp>
    </p:spTree>
    <p:extLst>
      <p:ext uri="{BB962C8B-B14F-4D97-AF65-F5344CB8AC3E}">
        <p14:creationId xmlns:p14="http://schemas.microsoft.com/office/powerpoint/2010/main" val="35699966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Généralité sur les circuits électriques</a:t>
            </a:r>
          </a:p>
        </p:txBody>
      </p:sp>
      <p:sp>
        <p:nvSpPr>
          <p:cNvPr id="3" name="Espace réservé du contenu 2"/>
          <p:cNvSpPr>
            <a:spLocks noGrp="1"/>
          </p:cNvSpPr>
          <p:nvPr>
            <p:ph idx="1"/>
          </p:nvPr>
        </p:nvSpPr>
        <p:spPr>
          <a:xfrm>
            <a:off x="504825" y="1321328"/>
            <a:ext cx="10449687" cy="2320230"/>
          </a:xfrm>
        </p:spPr>
        <p:txBody>
          <a:bodyPr>
            <a:normAutofit fontScale="85000" lnSpcReduction="20000"/>
          </a:bodyPr>
          <a:lstStyle/>
          <a:p>
            <a:r>
              <a:rPr lang="fr-FR" u="sng" dirty="0" smtClean="0"/>
              <a:t>Le courant électrique continu</a:t>
            </a:r>
          </a:p>
          <a:p>
            <a:pPr marL="0" indent="0">
              <a:buNone/>
            </a:pPr>
            <a:r>
              <a:rPr lang="fr-FR" dirty="0" smtClean="0"/>
              <a:t>Le courant électrique résulte d’un déplacement d’électron de charge négative. Le sens conventionnel du courant est le sens opposé au déplacement des électrons. Les électrons de charge négative se déplacent de la borne – vers la borne + du générateur.</a:t>
            </a:r>
            <a:endParaRPr lang="fr-FR" dirty="0"/>
          </a:p>
          <a:p>
            <a:pPr marL="0" indent="0">
              <a:buNone/>
            </a:pPr>
            <a:r>
              <a:rPr lang="fr-FR" b="1" dirty="0" smtClean="0"/>
              <a:t>Le courant électrique continu défini positif circule de la borne + vers la borne – du générateur. </a:t>
            </a:r>
          </a:p>
          <a:p>
            <a:pPr marL="0" indent="0">
              <a:buNone/>
            </a:pPr>
            <a:r>
              <a:rPr lang="fr-FR" dirty="0" smtClean="0"/>
              <a:t>Il est représenté sur le circuit par une flèche qui indique le sens positif du courant.</a:t>
            </a:r>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4</a:t>
            </a:fld>
            <a:endParaRPr lang="fr-FR"/>
          </a:p>
        </p:txBody>
      </p:sp>
      <p:sp>
        <p:nvSpPr>
          <p:cNvPr id="7" name="ZoneTexte 6"/>
          <p:cNvSpPr txBox="1"/>
          <p:nvPr/>
        </p:nvSpPr>
        <p:spPr>
          <a:xfrm>
            <a:off x="3753852" y="3795681"/>
            <a:ext cx="7074569" cy="1496307"/>
          </a:xfrm>
          <a:prstGeom prst="rect">
            <a:avLst/>
          </a:prstGeom>
          <a:noFill/>
        </p:spPr>
        <p:txBody>
          <a:bodyPr wrap="square" rtlCol="0">
            <a:spAutoFit/>
          </a:bodyPr>
          <a:lstStyle/>
          <a:p>
            <a:pPr lvl="0">
              <a:lnSpc>
                <a:spcPct val="95000"/>
              </a:lnSpc>
              <a:spcBef>
                <a:spcPts val="1400"/>
              </a:spcBef>
              <a:spcAft>
                <a:spcPts val="200"/>
              </a:spcAft>
              <a:buClr>
                <a:srgbClr val="9EE0F7"/>
              </a:buClr>
              <a:buSzPct val="80000"/>
            </a:pPr>
            <a:r>
              <a:rPr lang="fr-FR" sz="2000" spc="10" dirty="0">
                <a:solidFill>
                  <a:prstClr val="black"/>
                </a:solidFill>
                <a:latin typeface="Arial" panose="020B0604020202020204" pitchFamily="34" charset="0"/>
                <a:cs typeface="Arial" panose="020B0604020202020204" pitchFamily="34" charset="0"/>
              </a:rPr>
              <a:t>En régime établi, le courant électrique est constant.</a:t>
            </a:r>
          </a:p>
          <a:p>
            <a:pPr lvl="0">
              <a:lnSpc>
                <a:spcPct val="95000"/>
              </a:lnSpc>
              <a:spcBef>
                <a:spcPts val="1400"/>
              </a:spcBef>
              <a:spcAft>
                <a:spcPts val="200"/>
              </a:spcAft>
              <a:buClr>
                <a:srgbClr val="9EE0F7"/>
              </a:buClr>
              <a:buSzPct val="80000"/>
            </a:pPr>
            <a:r>
              <a:rPr lang="fr-FR" sz="2000" b="1" spc="10" dirty="0">
                <a:solidFill>
                  <a:prstClr val="black"/>
                </a:solidFill>
                <a:latin typeface="Arial" panose="020B0604020202020204" pitchFamily="34" charset="0"/>
                <a:cs typeface="Arial" panose="020B0604020202020204" pitchFamily="34" charset="0"/>
              </a:rPr>
              <a:t>L’intensité du courant électrique </a:t>
            </a:r>
            <a:r>
              <a:rPr lang="fr-FR" sz="2000" spc="10" dirty="0">
                <a:solidFill>
                  <a:prstClr val="black"/>
                </a:solidFill>
                <a:latin typeface="Arial" panose="020B0604020202020204" pitchFamily="34" charset="0"/>
                <a:cs typeface="Arial" panose="020B0604020202020204" pitchFamily="34" charset="0"/>
              </a:rPr>
              <a:t>se note I et s’exprime en ampère. C’est la quantité d’électricité transportée par unité de temps </a:t>
            </a:r>
            <a:r>
              <a:rPr lang="fr-FR" sz="2200" spc="10" dirty="0">
                <a:solidFill>
                  <a:prstClr val="black"/>
                </a:solidFill>
                <a:latin typeface="Arial" panose="020B0604020202020204" pitchFamily="34" charset="0"/>
                <a:cs typeface="Arial" panose="020B0604020202020204" pitchFamily="34" charset="0"/>
              </a:rPr>
              <a:t>:</a:t>
            </a:r>
          </a:p>
        </p:txBody>
      </p:sp>
      <mc:AlternateContent xmlns:mc="http://schemas.openxmlformats.org/markup-compatibility/2006" xmlns:a14="http://schemas.microsoft.com/office/drawing/2010/main">
        <mc:Choice Requires="a14">
          <p:sp>
            <p:nvSpPr>
              <p:cNvPr id="8" name="ZoneTexte 7"/>
              <p:cNvSpPr txBox="1"/>
              <p:nvPr/>
            </p:nvSpPr>
            <p:spPr>
              <a:xfrm>
                <a:off x="3883247" y="5549358"/>
                <a:ext cx="1361613" cy="833626"/>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14:m>
                  <m:oMath xmlns:m="http://schemas.openxmlformats.org/officeDocument/2006/math">
                    <m:r>
                      <m:rPr>
                        <m:sty m:val="p"/>
                      </m:rPr>
                      <a:rPr lang="fr-FR" sz="3600" smtClean="0">
                        <a:latin typeface="Cambria Math" panose="02040503050406030204" pitchFamily="18" charset="0"/>
                      </a:rPr>
                      <m:t>I</m:t>
                    </m:r>
                    <m:r>
                      <a:rPr lang="fr-FR" sz="3600" i="1" smtClean="0">
                        <a:latin typeface="Cambria Math" panose="02040503050406030204" pitchFamily="18" charset="0"/>
                      </a:rPr>
                      <m:t>=</m:t>
                    </m:r>
                    <m:r>
                      <a:rPr lang="fr-FR" sz="3600" b="0" i="1" smtClean="0">
                        <a:latin typeface="Cambria Math" panose="02040503050406030204" pitchFamily="18" charset="0"/>
                      </a:rPr>
                      <m:t> </m:t>
                    </m:r>
                    <m:f>
                      <m:fPr>
                        <m:ctrlPr>
                          <a:rPr lang="fr-FR" sz="3600" b="0" i="1" smtClean="0">
                            <a:latin typeface="Cambria Math" panose="02040503050406030204" pitchFamily="18" charset="0"/>
                          </a:rPr>
                        </m:ctrlPr>
                      </m:fPr>
                      <m:num>
                        <m:r>
                          <a:rPr lang="fr-FR" sz="3600" b="0" i="1" smtClean="0">
                            <a:latin typeface="Cambria Math" panose="02040503050406030204" pitchFamily="18" charset="0"/>
                          </a:rPr>
                          <m:t>𝑞</m:t>
                        </m:r>
                      </m:num>
                      <m:den>
                        <m:r>
                          <a:rPr lang="fr-FR" sz="3600" b="0" i="1" smtClean="0">
                            <a:latin typeface="Cambria Math" panose="02040503050406030204" pitchFamily="18" charset="0"/>
                          </a:rPr>
                          <m:t>𝑡</m:t>
                        </m:r>
                      </m:den>
                    </m:f>
                  </m:oMath>
                </a14:m>
                <a:r>
                  <a:rPr lang="fr-FR" sz="3600" dirty="0" smtClean="0"/>
                  <a:t> </a:t>
                </a:r>
                <a:endParaRPr lang="fr-FR" sz="3600" dirty="0"/>
              </a:p>
            </p:txBody>
          </p:sp>
        </mc:Choice>
        <mc:Fallback xmlns="">
          <p:sp>
            <p:nvSpPr>
              <p:cNvPr id="8" name="ZoneTexte 7"/>
              <p:cNvSpPr txBox="1">
                <a:spLocks noRot="1" noChangeAspect="1" noMove="1" noResize="1" noEditPoints="1" noAdjustHandles="1" noChangeArrowheads="1" noChangeShapeType="1" noTextEdit="1"/>
              </p:cNvSpPr>
              <p:nvPr/>
            </p:nvSpPr>
            <p:spPr>
              <a:xfrm>
                <a:off x="3883247" y="5549358"/>
                <a:ext cx="1361613" cy="833626"/>
              </a:xfrm>
              <a:prstGeom prst="rect">
                <a:avLst/>
              </a:prstGeom>
              <a:blipFill rotWithShape="0">
                <a:blip r:embed="rId2"/>
                <a:stretch>
                  <a:fillRect/>
                </a:stretch>
              </a:blipFill>
            </p:spPr>
            <p:txBody>
              <a:bodyPr/>
              <a:lstStyle/>
              <a:p>
                <a:r>
                  <a:rPr lang="fr-FR">
                    <a:noFill/>
                  </a:rPr>
                  <a:t> </a:t>
                </a:r>
              </a:p>
            </p:txBody>
          </p:sp>
        </mc:Fallback>
      </mc:AlternateContent>
      <p:sp>
        <p:nvSpPr>
          <p:cNvPr id="9" name="ZoneTexte 8"/>
          <p:cNvSpPr txBox="1"/>
          <p:nvPr/>
        </p:nvSpPr>
        <p:spPr>
          <a:xfrm>
            <a:off x="5546785" y="5504506"/>
            <a:ext cx="4994694" cy="923330"/>
          </a:xfrm>
          <a:prstGeom prst="rect">
            <a:avLst/>
          </a:prstGeom>
          <a:noFill/>
        </p:spPr>
        <p:txBody>
          <a:bodyPr wrap="square" rtlCol="0">
            <a:spAutoFit/>
          </a:bodyPr>
          <a:lstStyle/>
          <a:p>
            <a:r>
              <a:rPr lang="fr-FR" dirty="0" smtClean="0">
                <a:latin typeface="Arial" panose="020B0604020202020204" pitchFamily="34" charset="0"/>
                <a:cs typeface="Arial" panose="020B0604020202020204" pitchFamily="34" charset="0"/>
              </a:rPr>
              <a:t>I en Ampère (A)</a:t>
            </a:r>
          </a:p>
          <a:p>
            <a:r>
              <a:rPr lang="fr-FR" dirty="0" smtClean="0">
                <a:latin typeface="Arial" panose="020B0604020202020204" pitchFamily="34" charset="0"/>
                <a:cs typeface="Arial" panose="020B0604020202020204" pitchFamily="34" charset="0"/>
              </a:rPr>
              <a:t>q en Coulombs (C)</a:t>
            </a:r>
          </a:p>
          <a:p>
            <a:r>
              <a:rPr lang="fr-FR" dirty="0" smtClean="0">
                <a:latin typeface="Arial" panose="020B0604020202020204" pitchFamily="34" charset="0"/>
                <a:cs typeface="Arial" panose="020B0604020202020204" pitchFamily="34" charset="0"/>
              </a:rPr>
              <a:t>t en seconde (s)</a:t>
            </a:r>
            <a:endParaRPr lang="fr-FR" dirty="0">
              <a:latin typeface="Arial" panose="020B0604020202020204" pitchFamily="34" charset="0"/>
              <a:cs typeface="Arial" panose="020B0604020202020204" pitchFamily="34" charset="0"/>
            </a:endParaRPr>
          </a:p>
        </p:txBody>
      </p:sp>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553" y="3745790"/>
            <a:ext cx="2414496" cy="2322177"/>
          </a:xfrm>
          <a:prstGeom prst="rect">
            <a:avLst/>
          </a:prstGeom>
        </p:spPr>
      </p:pic>
      <p:sp>
        <p:nvSpPr>
          <p:cNvPr id="11" name="ZoneTexte 10"/>
          <p:cNvSpPr txBox="1"/>
          <p:nvPr/>
        </p:nvSpPr>
        <p:spPr>
          <a:xfrm>
            <a:off x="809553" y="6123906"/>
            <a:ext cx="2380890" cy="646331"/>
          </a:xfrm>
          <a:prstGeom prst="rect">
            <a:avLst/>
          </a:prstGeom>
          <a:noFill/>
        </p:spPr>
        <p:txBody>
          <a:bodyPr wrap="square" rtlCol="0">
            <a:spAutoFit/>
          </a:bodyPr>
          <a:lstStyle/>
          <a:p>
            <a:pPr algn="ctr"/>
            <a:r>
              <a:rPr lang="fr-FR" i="1" dirty="0" smtClean="0">
                <a:latin typeface="Arial" panose="020B0604020202020204" pitchFamily="34" charset="0"/>
                <a:cs typeface="Arial" panose="020B0604020202020204" pitchFamily="34" charset="0"/>
              </a:rPr>
              <a:t>André-Marie Ampère (1775-1836)</a:t>
            </a:r>
            <a:endParaRPr lang="fr-FR"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43577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Généralité sur les circuits électriques</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p:txBody>
              <a:bodyPr/>
              <a:lstStyle/>
              <a:p>
                <a:r>
                  <a:rPr lang="fr-FR" dirty="0" smtClean="0"/>
                  <a:t>Une quantité d’électricité de 1 coulomb correspond au passage de 1 A pendant 1 s</a:t>
                </a:r>
              </a:p>
              <a:p>
                <a:r>
                  <a:rPr lang="fr-FR" dirty="0" smtClean="0"/>
                  <a:t>Un courant électrique de 1 A pendant 1 heure donne :</a:t>
                </a:r>
                <a:endParaRPr lang="fr-FR" dirty="0"/>
              </a:p>
              <a:p>
                <a:pPr marL="0" indent="0" algn="ctr">
                  <a:buNone/>
                </a:pPr>
                <a:r>
                  <a:rPr lang="fr-FR" b="1" dirty="0"/>
                  <a:t> </a:t>
                </a:r>
                <a:r>
                  <a:rPr lang="fr-FR" b="1" dirty="0" smtClean="0"/>
                  <a:t>q = 1 Ah = 3600C</a:t>
                </a:r>
                <a:endParaRPr lang="fr-FR" dirty="0" smtClean="0"/>
              </a:p>
              <a:p>
                <a:r>
                  <a:rPr lang="fr-FR" dirty="0" smtClean="0"/>
                  <a:t>Pour information : la quantité d’électricité transportée par un électron est de 1.6*</a:t>
                </a:r>
                <a14:m>
                  <m:oMath xmlns:m="http://schemas.openxmlformats.org/officeDocument/2006/math">
                    <m:sSup>
                      <m:sSupPr>
                        <m:ctrlPr>
                          <a:rPr lang="fr-FR" i="1" dirty="0" smtClean="0">
                            <a:latin typeface="Cambria Math" panose="02040503050406030204" pitchFamily="18" charset="0"/>
                          </a:rPr>
                        </m:ctrlPr>
                      </m:sSupPr>
                      <m:e>
                        <m:r>
                          <m:rPr>
                            <m:nor/>
                          </m:rPr>
                          <a:rPr lang="fr-FR" dirty="0"/>
                          <m:t>10</m:t>
                        </m:r>
                      </m:e>
                      <m:sup>
                        <m:r>
                          <a:rPr lang="fr-FR" i="1" dirty="0">
                            <a:latin typeface="Cambria Math" panose="02040503050406030204" pitchFamily="18" charset="0"/>
                          </a:rPr>
                          <m:t>−19</m:t>
                        </m:r>
                      </m:sup>
                    </m:sSup>
                  </m:oMath>
                </a14:m>
                <a:r>
                  <a:rPr lang="fr-FR" dirty="0" smtClean="0"/>
                  <a:t>C</a:t>
                </a: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blipFill rotWithShape="0">
                <a:blip r:embed="rId2"/>
                <a:stretch>
                  <a:fillRect l="-467" t="-1279"/>
                </a:stretch>
              </a:blipFill>
            </p:spPr>
            <p:txBody>
              <a:bodyPr/>
              <a:lstStyle/>
              <a:p>
                <a:r>
                  <a:rPr lang="fr-FR">
                    <a:noFill/>
                  </a:rPr>
                  <a:t> </a:t>
                </a:r>
              </a:p>
            </p:txBody>
          </p:sp>
        </mc:Fallback>
      </mc:AlternateContent>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5</a:t>
            </a:fld>
            <a:endParaRPr lang="fr-F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7879" y="4075947"/>
            <a:ext cx="3124200" cy="2524125"/>
          </a:xfrm>
          <a:prstGeom prst="rect">
            <a:avLst/>
          </a:prstGeom>
        </p:spPr>
      </p:pic>
    </p:spTree>
    <p:extLst>
      <p:ext uri="{BB962C8B-B14F-4D97-AF65-F5344CB8AC3E}">
        <p14:creationId xmlns:p14="http://schemas.microsoft.com/office/powerpoint/2010/main" val="40181614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Généralité sur les circuits électriques</a:t>
            </a:r>
          </a:p>
        </p:txBody>
      </p:sp>
      <p:sp>
        <p:nvSpPr>
          <p:cNvPr id="3" name="Espace réservé du contenu 2"/>
          <p:cNvSpPr>
            <a:spLocks noGrp="1"/>
          </p:cNvSpPr>
          <p:nvPr>
            <p:ph idx="1"/>
          </p:nvPr>
        </p:nvSpPr>
        <p:spPr>
          <a:xfrm>
            <a:off x="504825" y="1321328"/>
            <a:ext cx="10449687" cy="2041029"/>
          </a:xfrm>
        </p:spPr>
        <p:txBody>
          <a:bodyPr>
            <a:normAutofit fontScale="92500" lnSpcReduction="20000"/>
          </a:bodyPr>
          <a:lstStyle/>
          <a:p>
            <a:r>
              <a:rPr lang="fr-FR" u="sng" dirty="0" smtClean="0"/>
              <a:t>La différence de potentiel</a:t>
            </a:r>
          </a:p>
          <a:p>
            <a:pPr marL="0" indent="0">
              <a:buNone/>
            </a:pPr>
            <a:r>
              <a:rPr lang="fr-FR" dirty="0" smtClean="0"/>
              <a:t>Si un courant électrique circule entre deux points d’un circuit, il existe entre ces deux points une différence de potentiel électrique. Cette différence de potentiel est appelée tension électrique</a:t>
            </a:r>
          </a:p>
          <a:p>
            <a:pPr marL="0" indent="0">
              <a:buNone/>
            </a:pPr>
            <a:r>
              <a:rPr lang="fr-FR" b="1" dirty="0" smtClean="0"/>
              <a:t>La tension électrique </a:t>
            </a:r>
            <a:r>
              <a:rPr lang="fr-FR" dirty="0" smtClean="0"/>
              <a:t>se note U et s’exprime en </a:t>
            </a:r>
            <a:r>
              <a:rPr lang="fr-FR" b="1" dirty="0" smtClean="0"/>
              <a:t>Volt</a:t>
            </a:r>
            <a:r>
              <a:rPr lang="fr-FR" dirty="0" smtClean="0"/>
              <a:t>. C’est l’énergie transportée par la quantité d’électricité déplacée.</a:t>
            </a:r>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6</a:t>
            </a:fld>
            <a:endParaRPr lang="fr-FR"/>
          </a:p>
        </p:txBody>
      </p:sp>
      <mc:AlternateContent xmlns:mc="http://schemas.openxmlformats.org/markup-compatibility/2006" xmlns:a14="http://schemas.microsoft.com/office/drawing/2010/main">
        <mc:Choice Requires="a14">
          <p:sp>
            <p:nvSpPr>
              <p:cNvPr id="6" name="ZoneTexte 5"/>
              <p:cNvSpPr txBox="1"/>
              <p:nvPr/>
            </p:nvSpPr>
            <p:spPr>
              <a:xfrm>
                <a:off x="4778670" y="4180926"/>
                <a:ext cx="1706428" cy="1381725"/>
              </a:xfrm>
              <a:prstGeom prst="rect">
                <a:avLst/>
              </a:prstGeom>
            </p:spPr>
            <p:style>
              <a:lnRef idx="1">
                <a:schemeClr val="accent3"/>
              </a:lnRef>
              <a:fillRef idx="2">
                <a:schemeClr val="accent3"/>
              </a:fillRef>
              <a:effectRef idx="1">
                <a:schemeClr val="accent3"/>
              </a:effectRef>
              <a:fontRef idx="minor">
                <a:schemeClr val="dk1"/>
              </a:fontRef>
            </p:style>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fr-FR" sz="4400" b="0" i="0" smtClean="0">
                          <a:latin typeface="Cambria Math" panose="02040503050406030204" pitchFamily="18" charset="0"/>
                        </a:rPr>
                        <m:t>U</m:t>
                      </m:r>
                      <m:r>
                        <a:rPr lang="fr-FR" sz="4400" b="0" i="0" smtClean="0">
                          <a:latin typeface="Cambria Math" panose="02040503050406030204" pitchFamily="18" charset="0"/>
                        </a:rPr>
                        <m:t>= </m:t>
                      </m:r>
                      <m:f>
                        <m:fPr>
                          <m:ctrlPr>
                            <a:rPr lang="fr-FR" sz="4400" b="0" i="1" smtClean="0">
                              <a:latin typeface="Cambria Math" panose="02040503050406030204" pitchFamily="18" charset="0"/>
                            </a:rPr>
                          </m:ctrlPr>
                        </m:fPr>
                        <m:num>
                          <m:r>
                            <m:rPr>
                              <m:sty m:val="p"/>
                            </m:rPr>
                            <a:rPr lang="fr-FR" sz="4400" b="0" i="0" smtClean="0">
                              <a:latin typeface="Cambria Math" panose="02040503050406030204" pitchFamily="18" charset="0"/>
                            </a:rPr>
                            <m:t>E</m:t>
                          </m:r>
                        </m:num>
                        <m:den>
                          <m:r>
                            <m:rPr>
                              <m:sty m:val="p"/>
                            </m:rPr>
                            <a:rPr lang="fr-FR" sz="4400" b="0" i="0" smtClean="0">
                              <a:latin typeface="Cambria Math" panose="02040503050406030204" pitchFamily="18" charset="0"/>
                            </a:rPr>
                            <m:t>q</m:t>
                          </m:r>
                        </m:den>
                      </m:f>
                    </m:oMath>
                  </m:oMathPara>
                </a14:m>
                <a:endParaRPr lang="fr-FR" sz="4400" dirty="0"/>
              </a:p>
            </p:txBody>
          </p:sp>
        </mc:Choice>
        <mc:Fallback xmlns="">
          <p:sp>
            <p:nvSpPr>
              <p:cNvPr id="6" name="ZoneTexte 5"/>
              <p:cNvSpPr txBox="1">
                <a:spLocks noRot="1" noChangeAspect="1" noMove="1" noResize="1" noEditPoints="1" noAdjustHandles="1" noChangeArrowheads="1" noChangeShapeType="1" noTextEdit="1"/>
              </p:cNvSpPr>
              <p:nvPr/>
            </p:nvSpPr>
            <p:spPr>
              <a:xfrm>
                <a:off x="4778670" y="4180926"/>
                <a:ext cx="1706428" cy="1381725"/>
              </a:xfrm>
              <a:prstGeom prst="rect">
                <a:avLst/>
              </a:prstGeom>
              <a:blipFill rotWithShape="0">
                <a:blip r:embed="rId2"/>
                <a:stretch>
                  <a:fillRect/>
                </a:stretch>
              </a:blipFill>
            </p:spPr>
            <p:txBody>
              <a:bodyPr/>
              <a:lstStyle/>
              <a:p>
                <a:r>
                  <a:rPr lang="fr-FR">
                    <a:noFill/>
                  </a:rPr>
                  <a:t> </a:t>
                </a:r>
              </a:p>
            </p:txBody>
          </p:sp>
        </mc:Fallback>
      </mc:AlternateContent>
      <p:sp>
        <p:nvSpPr>
          <p:cNvPr id="7" name="ZoneTexte 6"/>
          <p:cNvSpPr txBox="1"/>
          <p:nvPr/>
        </p:nvSpPr>
        <p:spPr>
          <a:xfrm>
            <a:off x="7047782" y="4429125"/>
            <a:ext cx="2406770" cy="923330"/>
          </a:xfrm>
          <a:prstGeom prst="rect">
            <a:avLst/>
          </a:prstGeom>
          <a:noFill/>
        </p:spPr>
        <p:txBody>
          <a:bodyPr wrap="square" rtlCol="0">
            <a:spAutoFit/>
          </a:bodyPr>
          <a:lstStyle/>
          <a:p>
            <a:r>
              <a:rPr lang="fr-FR" dirty="0" smtClean="0"/>
              <a:t>U en volt (V)</a:t>
            </a:r>
          </a:p>
          <a:p>
            <a:r>
              <a:rPr lang="fr-FR" dirty="0"/>
              <a:t>E</a:t>
            </a:r>
            <a:r>
              <a:rPr lang="fr-FR" smtClean="0"/>
              <a:t> </a:t>
            </a:r>
            <a:r>
              <a:rPr lang="fr-FR" dirty="0" smtClean="0"/>
              <a:t>en joule (J)</a:t>
            </a:r>
          </a:p>
          <a:p>
            <a:r>
              <a:rPr lang="fr-FR" dirty="0" smtClean="0"/>
              <a:t>q en coulomb (C)</a:t>
            </a:r>
            <a:endParaRPr lang="fr-FR" dirty="0"/>
          </a:p>
        </p:txBody>
      </p:sp>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204" y="3559734"/>
            <a:ext cx="1895475" cy="24098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ZoneTexte 8"/>
          <p:cNvSpPr txBox="1"/>
          <p:nvPr/>
        </p:nvSpPr>
        <p:spPr>
          <a:xfrm>
            <a:off x="974420" y="6196554"/>
            <a:ext cx="3916393" cy="369332"/>
          </a:xfrm>
          <a:prstGeom prst="rect">
            <a:avLst/>
          </a:prstGeom>
          <a:noFill/>
        </p:spPr>
        <p:txBody>
          <a:bodyPr wrap="square" rtlCol="0">
            <a:spAutoFit/>
          </a:bodyPr>
          <a:lstStyle/>
          <a:p>
            <a:r>
              <a:rPr lang="fr-FR" i="1" dirty="0" smtClean="0"/>
              <a:t>Alessandro Volta (1745-1827)</a:t>
            </a:r>
            <a:endParaRPr lang="fr-FR" i="1" dirty="0"/>
          </a:p>
        </p:txBody>
      </p:sp>
    </p:spTree>
    <p:extLst>
      <p:ext uri="{BB962C8B-B14F-4D97-AF65-F5344CB8AC3E}">
        <p14:creationId xmlns:p14="http://schemas.microsoft.com/office/powerpoint/2010/main" val="4217669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504825" y="1321327"/>
                <a:ext cx="10449687" cy="5223852"/>
              </a:xfrm>
            </p:spPr>
            <p:txBody>
              <a:bodyPr>
                <a:normAutofit lnSpcReduction="10000"/>
              </a:bodyPr>
              <a:lstStyle/>
              <a:p>
                <a:r>
                  <a:rPr lang="fr-FR" dirty="0" smtClean="0"/>
                  <a:t>La tension entre les points A et B d’un circuit c’est la différence de potentiel entre le points A et le point B. Elle est représentée sur un circuit par une flèche qui indique le potentiel le plus élevé:</a:t>
                </a:r>
              </a:p>
              <a:p>
                <a:endParaRPr lang="fr-FR" dirty="0" smtClean="0"/>
              </a:p>
              <a:p>
                <a:pPr marL="0" indent="0">
                  <a:buNone/>
                </a:pPr>
                <a14:m>
                  <m:oMathPara xmlns:m="http://schemas.openxmlformats.org/officeDocument/2006/math">
                    <m:oMathParaPr>
                      <m:jc m:val="centerGroup"/>
                    </m:oMathParaPr>
                    <m:oMath xmlns:m="http://schemas.openxmlformats.org/officeDocument/2006/math">
                      <m:sSub>
                        <m:sSubPr>
                          <m:ctrlPr>
                            <a:rPr lang="fr-FR" sz="3200" b="1" i="1" smtClean="0">
                              <a:latin typeface="Cambria Math" panose="02040503050406030204" pitchFamily="18" charset="0"/>
                            </a:rPr>
                          </m:ctrlPr>
                        </m:sSubPr>
                        <m:e>
                          <m:r>
                            <a:rPr lang="fr-FR" sz="3200" b="1" i="0" smtClean="0">
                              <a:latin typeface="Cambria Math" panose="02040503050406030204" pitchFamily="18" charset="0"/>
                            </a:rPr>
                            <m:t>𝐔</m:t>
                          </m:r>
                        </m:e>
                        <m:sub>
                          <m:r>
                            <a:rPr lang="fr-FR" sz="3200" b="1" i="0" smtClean="0">
                              <a:latin typeface="Cambria Math" panose="02040503050406030204" pitchFamily="18" charset="0"/>
                            </a:rPr>
                            <m:t>𝐀𝐁</m:t>
                          </m:r>
                          <m:r>
                            <a:rPr lang="fr-FR" sz="3200" b="1" i="0" smtClean="0">
                              <a:latin typeface="Cambria Math" panose="02040503050406030204" pitchFamily="18" charset="0"/>
                            </a:rPr>
                            <m:t> </m:t>
                          </m:r>
                        </m:sub>
                      </m:sSub>
                      <m:r>
                        <a:rPr lang="fr-FR" sz="3200" b="1" i="0" smtClean="0">
                          <a:latin typeface="Cambria Math" panose="02040503050406030204" pitchFamily="18" charset="0"/>
                        </a:rPr>
                        <m:t>= </m:t>
                      </m:r>
                      <m:sSub>
                        <m:sSubPr>
                          <m:ctrlPr>
                            <a:rPr lang="fr-FR" sz="3200" b="1" i="1" smtClean="0">
                              <a:latin typeface="Cambria Math" panose="02040503050406030204" pitchFamily="18" charset="0"/>
                            </a:rPr>
                          </m:ctrlPr>
                        </m:sSubPr>
                        <m:e>
                          <m:r>
                            <a:rPr lang="fr-FR" sz="3200" b="1" i="0" smtClean="0">
                              <a:latin typeface="Cambria Math" panose="02040503050406030204" pitchFamily="18" charset="0"/>
                            </a:rPr>
                            <m:t>𝐕</m:t>
                          </m:r>
                        </m:e>
                        <m:sub>
                          <m:r>
                            <a:rPr lang="fr-FR" sz="3200" b="1" i="0" smtClean="0">
                              <a:latin typeface="Cambria Math" panose="02040503050406030204" pitchFamily="18" charset="0"/>
                            </a:rPr>
                            <m:t>𝐀</m:t>
                          </m:r>
                        </m:sub>
                      </m:sSub>
                      <m:r>
                        <a:rPr lang="fr-FR" sz="3200" b="1" i="0" smtClean="0">
                          <a:latin typeface="Cambria Math" panose="02040503050406030204" pitchFamily="18" charset="0"/>
                        </a:rPr>
                        <m:t>−</m:t>
                      </m:r>
                      <m:sSub>
                        <m:sSubPr>
                          <m:ctrlPr>
                            <a:rPr lang="fr-FR" sz="3200" b="1" i="1" smtClean="0">
                              <a:latin typeface="Cambria Math" panose="02040503050406030204" pitchFamily="18" charset="0"/>
                            </a:rPr>
                          </m:ctrlPr>
                        </m:sSubPr>
                        <m:e>
                          <m:r>
                            <a:rPr lang="fr-FR" sz="3200" b="1" i="0" smtClean="0">
                              <a:latin typeface="Cambria Math" panose="02040503050406030204" pitchFamily="18" charset="0"/>
                            </a:rPr>
                            <m:t>𝐕</m:t>
                          </m:r>
                        </m:e>
                        <m:sub>
                          <m:r>
                            <a:rPr lang="fr-FR" sz="3200" b="1" i="0" smtClean="0">
                              <a:latin typeface="Cambria Math" panose="02040503050406030204" pitchFamily="18" charset="0"/>
                            </a:rPr>
                            <m:t>𝐁</m:t>
                          </m:r>
                        </m:sub>
                      </m:sSub>
                    </m:oMath>
                  </m:oMathPara>
                </a14:m>
                <a:endParaRPr lang="fr-FR" sz="3200" b="1" dirty="0" smtClean="0"/>
              </a:p>
              <a:p>
                <a:pPr marL="0" indent="0" algn="ctr">
                  <a:buNone/>
                </a:pPr>
                <a:r>
                  <a:rPr lang="fr-FR" b="1" dirty="0" smtClean="0"/>
                  <a:t>U en Volt</a:t>
                </a:r>
              </a:p>
              <a:p>
                <a:pPr marL="0" indent="0" algn="ctr">
                  <a:buNone/>
                </a:pPr>
                <a:endParaRPr lang="fr-FR" b="1" dirty="0" smtClean="0"/>
              </a:p>
              <a:p>
                <a:pPr marL="0" indent="0">
                  <a:buNone/>
                </a:pPr>
                <a:r>
                  <a:rPr lang="fr-FR" dirty="0" smtClean="0"/>
                  <a:t>Analogie avec l’eau : l’eau (</a:t>
                </a:r>
                <a:r>
                  <a:rPr lang="fr-FR" b="1" dirty="0" smtClean="0"/>
                  <a:t>le courant</a:t>
                </a:r>
                <a:r>
                  <a:rPr lang="fr-FR" dirty="0" smtClean="0"/>
                  <a:t>) circule entre deux points d’un circuit s’il existe entre ces deux points une différence de hauteur (</a:t>
                </a:r>
                <a:r>
                  <a:rPr lang="fr-FR" b="1" dirty="0" smtClean="0"/>
                  <a:t>potentiel</a:t>
                </a:r>
                <a:r>
                  <a:rPr lang="fr-FR" dirty="0" smtClean="0"/>
                  <a:t>) appelée pression (</a:t>
                </a:r>
                <a:r>
                  <a:rPr lang="fr-FR" b="1" dirty="0" smtClean="0"/>
                  <a:t>tension</a:t>
                </a:r>
                <a:r>
                  <a:rPr lang="fr-FR" dirty="0" smtClean="0"/>
                  <a:t>).</a:t>
                </a:r>
              </a:p>
              <a:p>
                <a:pPr marL="0" indent="0">
                  <a:buNone/>
                </a:pPr>
                <a:r>
                  <a:rPr lang="fr-FR" dirty="0" smtClean="0"/>
                  <a:t>La quantité d’eau (</a:t>
                </a:r>
                <a:r>
                  <a:rPr lang="fr-FR" b="1" dirty="0" smtClean="0"/>
                  <a:t>électricité</a:t>
                </a:r>
                <a:r>
                  <a:rPr lang="fr-FR" dirty="0" smtClean="0"/>
                  <a:t>) déplacée par unité de temps est le débit (</a:t>
                </a:r>
                <a:r>
                  <a:rPr lang="fr-FR" b="1" dirty="0" smtClean="0"/>
                  <a:t>intensité</a:t>
                </a:r>
                <a:r>
                  <a:rPr lang="fr-FR" dirty="0" smtClean="0"/>
                  <a:t>)</a:t>
                </a: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504825" y="1321327"/>
                <a:ext cx="10449687" cy="5223852"/>
              </a:xfrm>
              <a:blipFill rotWithShape="0">
                <a:blip r:embed="rId2"/>
                <a:stretch>
                  <a:fillRect l="-933" t="-1867"/>
                </a:stretch>
              </a:blipFill>
            </p:spPr>
            <p:txBody>
              <a:bodyPr/>
              <a:lstStyle/>
              <a:p>
                <a:r>
                  <a:rPr lang="fr-FR">
                    <a:noFill/>
                  </a:rPr>
                  <a:t> </a:t>
                </a:r>
              </a:p>
            </p:txBody>
          </p:sp>
        </mc:Fallback>
      </mc:AlternateContent>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7</a:t>
            </a:fld>
            <a:endParaRPr lang="fr-FR"/>
          </a:p>
        </p:txBody>
      </p:sp>
    </p:spTree>
    <p:extLst>
      <p:ext uri="{BB962C8B-B14F-4D97-AF65-F5344CB8AC3E}">
        <p14:creationId xmlns:p14="http://schemas.microsoft.com/office/powerpoint/2010/main" val="10513774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Généralité sur les circuits électriques</a:t>
            </a:r>
          </a:p>
        </p:txBody>
      </p:sp>
      <p:pic>
        <p:nvPicPr>
          <p:cNvPr id="6" name="Espace réservé du conten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16760" y="1588219"/>
            <a:ext cx="6025816" cy="4770438"/>
          </a:xfrm>
        </p:spPr>
      </p:pic>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8</a:t>
            </a:fld>
            <a:endParaRPr lang="fr-FR"/>
          </a:p>
        </p:txBody>
      </p:sp>
    </p:spTree>
    <p:extLst>
      <p:ext uri="{BB962C8B-B14F-4D97-AF65-F5344CB8AC3E}">
        <p14:creationId xmlns:p14="http://schemas.microsoft.com/office/powerpoint/2010/main" val="18480009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Notion de nœud, branche et maille</a:t>
            </a:r>
            <a:endParaRPr lang="fr-FR" dirty="0"/>
          </a:p>
        </p:txBody>
      </p:sp>
      <p:sp>
        <p:nvSpPr>
          <p:cNvPr id="3" name="Espace réservé du contenu 2"/>
          <p:cNvSpPr>
            <a:spLocks noGrp="1"/>
          </p:cNvSpPr>
          <p:nvPr>
            <p:ph idx="1"/>
          </p:nvPr>
        </p:nvSpPr>
        <p:spPr/>
        <p:txBody>
          <a:bodyPr/>
          <a:lstStyle/>
          <a:p>
            <a:r>
              <a:rPr lang="fr-FR" dirty="0" smtClean="0"/>
              <a:t>Dans le circuit ci-dessous R1, R2 et R3 représentent 3 récepteurs quelconques</a:t>
            </a:r>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9</a:t>
            </a:fld>
            <a:endParaRPr lang="fr-FR"/>
          </a:p>
        </p:txBody>
      </p:sp>
      <p:sp>
        <p:nvSpPr>
          <p:cNvPr id="6" name="ZoneTexte 5"/>
          <p:cNvSpPr txBox="1"/>
          <p:nvPr/>
        </p:nvSpPr>
        <p:spPr>
          <a:xfrm>
            <a:off x="3959352" y="2134156"/>
            <a:ext cx="6995160" cy="4154984"/>
          </a:xfrm>
          <a:prstGeom prst="rect">
            <a:avLst/>
          </a:prstGeom>
          <a:noFill/>
        </p:spPr>
        <p:txBody>
          <a:bodyPr wrap="square" rtlCol="0">
            <a:spAutoFit/>
          </a:bodyPr>
          <a:lstStyle/>
          <a:p>
            <a:pPr marL="285750" indent="-285750">
              <a:buFont typeface="Arial" panose="020B0604020202020204" pitchFamily="34" charset="0"/>
              <a:buChar char="•"/>
            </a:pPr>
            <a:r>
              <a:rPr lang="fr-FR" sz="2400" dirty="0" smtClean="0"/>
              <a:t>On appelle </a:t>
            </a:r>
            <a:r>
              <a:rPr lang="fr-FR" sz="2400" b="1" dirty="0" smtClean="0"/>
              <a:t>nœud</a:t>
            </a:r>
            <a:r>
              <a:rPr lang="fr-FR" sz="2400" dirty="0" smtClean="0"/>
              <a:t> une connexion où sont reliés plus de deux dipôles. Dans le circuit ci contre il y a deux nœuds qui sont les points A et B</a:t>
            </a:r>
          </a:p>
          <a:p>
            <a:pPr marL="285750" indent="-285750">
              <a:buFont typeface="Arial" panose="020B0604020202020204" pitchFamily="34" charset="0"/>
              <a:buChar char="•"/>
            </a:pPr>
            <a:r>
              <a:rPr lang="fr-FR" sz="2400" dirty="0" smtClean="0"/>
              <a:t>On appelle </a:t>
            </a:r>
            <a:r>
              <a:rPr lang="fr-FR" sz="2400" b="1" dirty="0" smtClean="0"/>
              <a:t>branche</a:t>
            </a:r>
            <a:r>
              <a:rPr lang="fr-FR" sz="2400" dirty="0" smtClean="0"/>
              <a:t> une partie du circuit entre deux nœuds consécutifs. Dans le circuit si contre il y a 3 branches entre les points A et B</a:t>
            </a:r>
          </a:p>
          <a:p>
            <a:pPr marL="285750" indent="-285750">
              <a:buFont typeface="Arial" panose="020B0604020202020204" pitchFamily="34" charset="0"/>
              <a:buChar char="•"/>
            </a:pPr>
            <a:r>
              <a:rPr lang="fr-FR" sz="2400" dirty="0" smtClean="0"/>
              <a:t>On appelle </a:t>
            </a:r>
            <a:r>
              <a:rPr lang="fr-FR" sz="2400" b="1" dirty="0" smtClean="0"/>
              <a:t>maille</a:t>
            </a:r>
            <a:r>
              <a:rPr lang="fr-FR" sz="2400" dirty="0" smtClean="0"/>
              <a:t> une boucle dans le circuit. Dans le circuit ci contre il y a trois mailles :</a:t>
            </a:r>
          </a:p>
          <a:p>
            <a:pPr marL="742950" lvl="1" indent="-285750">
              <a:buFont typeface="Arial" panose="020B0604020202020204" pitchFamily="34" charset="0"/>
              <a:buChar char="•"/>
            </a:pPr>
            <a:r>
              <a:rPr lang="fr-FR" sz="2400" dirty="0" smtClean="0"/>
              <a:t>Une maille de G vers A, R1, B puis G</a:t>
            </a:r>
          </a:p>
          <a:p>
            <a:pPr marL="742950" lvl="1" indent="-285750">
              <a:buFont typeface="Arial" panose="020B0604020202020204" pitchFamily="34" charset="0"/>
              <a:buChar char="•"/>
            </a:pPr>
            <a:r>
              <a:rPr lang="fr-FR" sz="2400" dirty="0" smtClean="0"/>
              <a:t>Une maille de G vers A, R2, R3, B puis G</a:t>
            </a:r>
          </a:p>
          <a:p>
            <a:pPr marL="742950" lvl="1" indent="-285750">
              <a:buFont typeface="Arial" panose="020B0604020202020204" pitchFamily="34" charset="0"/>
              <a:buChar char="•"/>
            </a:pPr>
            <a:r>
              <a:rPr lang="fr-FR" sz="2400" dirty="0" smtClean="0"/>
              <a:t>Une maille de A vers R2, R3, B, R1 puis A</a:t>
            </a:r>
          </a:p>
        </p:txBody>
      </p:sp>
      <p:pic>
        <p:nvPicPr>
          <p:cNvPr id="7" name="Image 6"/>
          <p:cNvPicPr>
            <a:picLocks noChangeAspect="1"/>
          </p:cNvPicPr>
          <p:nvPr/>
        </p:nvPicPr>
        <p:blipFill>
          <a:blip r:embed="rId2"/>
          <a:stretch>
            <a:fillRect/>
          </a:stretch>
        </p:blipFill>
        <p:spPr>
          <a:xfrm>
            <a:off x="613580" y="2659936"/>
            <a:ext cx="3345772" cy="3080385"/>
          </a:xfrm>
          <a:prstGeom prst="rect">
            <a:avLst/>
          </a:prstGeom>
        </p:spPr>
      </p:pic>
    </p:spTree>
    <p:extLst>
      <p:ext uri="{BB962C8B-B14F-4D97-AF65-F5344CB8AC3E}">
        <p14:creationId xmlns:p14="http://schemas.microsoft.com/office/powerpoint/2010/main" val="4180283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Notion de nœud, branche et maille</a:t>
            </a:r>
          </a:p>
        </p:txBody>
      </p:sp>
      <p:sp>
        <p:nvSpPr>
          <p:cNvPr id="3" name="Espace réservé du contenu 2"/>
          <p:cNvSpPr>
            <a:spLocks noGrp="1"/>
          </p:cNvSpPr>
          <p:nvPr>
            <p:ph idx="1"/>
          </p:nvPr>
        </p:nvSpPr>
        <p:spPr>
          <a:xfrm>
            <a:off x="504825" y="1321327"/>
            <a:ext cx="6231255" cy="4770437"/>
          </a:xfrm>
        </p:spPr>
        <p:txBody>
          <a:bodyPr/>
          <a:lstStyle/>
          <a:p>
            <a:r>
              <a:rPr lang="fr-FR" u="sng" dirty="0" smtClean="0"/>
              <a:t>Loi des nœuds :</a:t>
            </a:r>
          </a:p>
          <a:p>
            <a:endParaRPr lang="fr-FR" dirty="0"/>
          </a:p>
          <a:p>
            <a:endParaRPr lang="fr-FR" dirty="0" smtClean="0"/>
          </a:p>
          <a:p>
            <a:endParaRPr lang="fr-FR" dirty="0"/>
          </a:p>
          <a:p>
            <a:endParaRPr lang="fr-FR" dirty="0" smtClean="0"/>
          </a:p>
          <a:p>
            <a:r>
              <a:rPr lang="fr-FR" dirty="0" smtClean="0"/>
              <a:t>Au point A, on peut écrire : I= I1+ I2</a:t>
            </a:r>
          </a:p>
          <a:p>
            <a:r>
              <a:rPr lang="fr-FR" dirty="0" smtClean="0"/>
              <a:t>De même au point B on a : I1 + I3 = I</a:t>
            </a:r>
          </a:p>
          <a:p>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10</a:t>
            </a:fld>
            <a:endParaRPr lang="fr-FR"/>
          </a:p>
        </p:txBody>
      </p:sp>
      <p:pic>
        <p:nvPicPr>
          <p:cNvPr id="7" name="Image 6"/>
          <p:cNvPicPr>
            <a:picLocks noChangeAspect="1"/>
          </p:cNvPicPr>
          <p:nvPr/>
        </p:nvPicPr>
        <p:blipFill>
          <a:blip r:embed="rId2"/>
          <a:stretch>
            <a:fillRect/>
          </a:stretch>
        </p:blipFill>
        <p:spPr>
          <a:xfrm>
            <a:off x="6663883" y="1732965"/>
            <a:ext cx="4290629" cy="3947160"/>
          </a:xfrm>
          <a:prstGeom prst="rect">
            <a:avLst/>
          </a:prstGeom>
        </p:spPr>
      </p:pic>
      <p:sp>
        <p:nvSpPr>
          <p:cNvPr id="8" name="ZoneTexte 7"/>
          <p:cNvSpPr txBox="1"/>
          <p:nvPr/>
        </p:nvSpPr>
        <p:spPr>
          <a:xfrm>
            <a:off x="504825" y="2144604"/>
            <a:ext cx="5758815" cy="1384995"/>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fr-FR" sz="2800" dirty="0" smtClean="0">
                <a:solidFill>
                  <a:schemeClr val="tx1"/>
                </a:solidFill>
              </a:rPr>
              <a:t>Sur un nœud, la somme des courants rentrants est égale à la somme des courants sortants</a:t>
            </a:r>
            <a:endParaRPr lang="fr-FR" sz="2800" dirty="0">
              <a:solidFill>
                <a:schemeClr val="tx1"/>
              </a:solidFill>
            </a:endParaRPr>
          </a:p>
        </p:txBody>
      </p:sp>
    </p:spTree>
    <p:extLst>
      <p:ext uri="{BB962C8B-B14F-4D97-AF65-F5344CB8AC3E}">
        <p14:creationId xmlns:p14="http://schemas.microsoft.com/office/powerpoint/2010/main" val="22444554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Notion de nœud, branche et maille</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504825" y="1321327"/>
                <a:ext cx="6231255" cy="4770437"/>
              </a:xfrm>
            </p:spPr>
            <p:txBody>
              <a:bodyPr/>
              <a:lstStyle/>
              <a:p>
                <a:r>
                  <a:rPr lang="fr-FR" u="sng" dirty="0" smtClean="0"/>
                  <a:t>Loi des branches:</a:t>
                </a:r>
              </a:p>
              <a:p>
                <a:endParaRPr lang="fr-FR" dirty="0"/>
              </a:p>
              <a:p>
                <a:endParaRPr lang="fr-FR" dirty="0" smtClean="0"/>
              </a:p>
              <a:p>
                <a:endParaRPr lang="fr-FR" dirty="0"/>
              </a:p>
              <a:p>
                <a:endParaRPr lang="fr-FR" dirty="0" smtClean="0"/>
              </a:p>
              <a:p>
                <a:r>
                  <a:rPr lang="fr-FR" dirty="0" smtClean="0"/>
                  <a:t>Dans la branche A, R2, R3, B on a</a:t>
                </a:r>
              </a:p>
              <a:p>
                <a:pPr marL="0" indent="0">
                  <a:buNone/>
                </a:pPr>
                <a14:m>
                  <m:oMath xmlns:m="http://schemas.openxmlformats.org/officeDocument/2006/math">
                    <m:sSub>
                      <m:sSubPr>
                        <m:ctrlPr>
                          <a:rPr lang="fr-FR" b="1" i="1">
                            <a:latin typeface="Cambria Math" panose="02040503050406030204" pitchFamily="18" charset="0"/>
                          </a:rPr>
                        </m:ctrlPr>
                      </m:sSubPr>
                      <m:e>
                        <m:r>
                          <a:rPr lang="fr-FR" b="1" i="0" smtClean="0">
                            <a:latin typeface="Cambria Math" panose="02040503050406030204" pitchFamily="18" charset="0"/>
                          </a:rPr>
                          <m:t>𝐕</m:t>
                        </m:r>
                      </m:e>
                      <m:sub>
                        <m:r>
                          <a:rPr lang="fr-FR" b="1" i="0">
                            <a:latin typeface="Cambria Math" panose="02040503050406030204" pitchFamily="18" charset="0"/>
                          </a:rPr>
                          <m:t>𝐀𝐁</m:t>
                        </m:r>
                        <m:r>
                          <a:rPr lang="fr-FR" b="1" i="0">
                            <a:latin typeface="Cambria Math" panose="02040503050406030204" pitchFamily="18" charset="0"/>
                          </a:rPr>
                          <m:t> </m:t>
                        </m:r>
                      </m:sub>
                    </m:sSub>
                    <m:r>
                      <a:rPr lang="fr-FR" b="1" i="0">
                        <a:latin typeface="Cambria Math" panose="02040503050406030204" pitchFamily="18" charset="0"/>
                      </a:rPr>
                      <m:t>= </m:t>
                    </m:r>
                    <m:sSub>
                      <m:sSubPr>
                        <m:ctrlPr>
                          <a:rPr lang="fr-FR" b="1" i="1">
                            <a:latin typeface="Cambria Math" panose="02040503050406030204" pitchFamily="18" charset="0"/>
                          </a:rPr>
                        </m:ctrlPr>
                      </m:sSubPr>
                      <m:e>
                        <m:r>
                          <a:rPr lang="fr-FR" b="1" i="0">
                            <a:latin typeface="Cambria Math" panose="02040503050406030204" pitchFamily="18" charset="0"/>
                          </a:rPr>
                          <m:t>𝐕</m:t>
                        </m:r>
                      </m:e>
                      <m:sub>
                        <m:r>
                          <a:rPr lang="fr-FR" b="1" i="0">
                            <a:latin typeface="Cambria Math" panose="02040503050406030204" pitchFamily="18" charset="0"/>
                          </a:rPr>
                          <m:t>𝐀</m:t>
                        </m:r>
                        <m:r>
                          <a:rPr lang="fr-FR" b="1" i="0" smtClean="0">
                            <a:latin typeface="Cambria Math" panose="02040503050406030204" pitchFamily="18" charset="0"/>
                          </a:rPr>
                          <m:t>𝐂</m:t>
                        </m:r>
                      </m:sub>
                    </m:sSub>
                    <m:r>
                      <a:rPr lang="fr-FR" b="1" i="0" smtClean="0">
                        <a:latin typeface="Cambria Math" panose="02040503050406030204" pitchFamily="18" charset="0"/>
                      </a:rPr>
                      <m:t>+</m:t>
                    </m:r>
                    <m:sSub>
                      <m:sSubPr>
                        <m:ctrlPr>
                          <a:rPr lang="fr-FR" b="1" i="1">
                            <a:latin typeface="Cambria Math" panose="02040503050406030204" pitchFamily="18" charset="0"/>
                          </a:rPr>
                        </m:ctrlPr>
                      </m:sSubPr>
                      <m:e>
                        <m:r>
                          <a:rPr lang="fr-FR" b="1" i="0">
                            <a:latin typeface="Cambria Math" panose="02040503050406030204" pitchFamily="18" charset="0"/>
                          </a:rPr>
                          <m:t>𝐕</m:t>
                        </m:r>
                      </m:e>
                      <m:sub>
                        <m:r>
                          <a:rPr lang="fr-FR" b="1" i="0" smtClean="0">
                            <a:latin typeface="Cambria Math" panose="02040503050406030204" pitchFamily="18" charset="0"/>
                          </a:rPr>
                          <m:t>𝐂</m:t>
                        </m:r>
                        <m:r>
                          <a:rPr lang="fr-FR" b="1" i="0">
                            <a:latin typeface="Cambria Math" panose="02040503050406030204" pitchFamily="18" charset="0"/>
                          </a:rPr>
                          <m:t>𝐁</m:t>
                        </m:r>
                      </m:sub>
                    </m:sSub>
                  </m:oMath>
                </a14:m>
                <a:r>
                  <a:rPr lang="fr-FR" dirty="0" smtClean="0"/>
                  <a:t> </a:t>
                </a:r>
              </a:p>
              <a:p>
                <a:endParaRPr lang="fr-FR" dirty="0" smtClean="0"/>
              </a:p>
              <a:p>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504825" y="1321327"/>
                <a:ext cx="6231255" cy="4770437"/>
              </a:xfrm>
              <a:blipFill rotWithShape="0">
                <a:blip r:embed="rId2"/>
                <a:stretch>
                  <a:fillRect l="-783" t="-1279"/>
                </a:stretch>
              </a:blipFill>
            </p:spPr>
            <p:txBody>
              <a:bodyPr/>
              <a:lstStyle/>
              <a:p>
                <a:r>
                  <a:rPr lang="fr-FR">
                    <a:noFill/>
                  </a:rPr>
                  <a:t> </a:t>
                </a:r>
              </a:p>
            </p:txBody>
          </p:sp>
        </mc:Fallback>
      </mc:AlternateContent>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11</a:t>
            </a:fld>
            <a:endParaRPr lang="fr-FR"/>
          </a:p>
        </p:txBody>
      </p:sp>
      <p:sp>
        <p:nvSpPr>
          <p:cNvPr id="8" name="ZoneTexte 7"/>
          <p:cNvSpPr txBox="1"/>
          <p:nvPr/>
        </p:nvSpPr>
        <p:spPr>
          <a:xfrm>
            <a:off x="504825" y="2144604"/>
            <a:ext cx="5758815" cy="138499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fr-FR" sz="2800" dirty="0" smtClean="0">
                <a:solidFill>
                  <a:schemeClr val="tx1"/>
                </a:solidFill>
              </a:rPr>
              <a:t>Dans une branche la tension totale est la somme des tensions prises aux bornes de chaque dipôle</a:t>
            </a:r>
            <a:endParaRPr lang="fr-FR" sz="2800" dirty="0">
              <a:solidFill>
                <a:schemeClr val="tx1"/>
              </a:solidFill>
            </a:endParaRPr>
          </a:p>
        </p:txBody>
      </p:sp>
      <p:pic>
        <p:nvPicPr>
          <p:cNvPr id="9" name="Image 8"/>
          <p:cNvPicPr>
            <a:picLocks noChangeAspect="1"/>
          </p:cNvPicPr>
          <p:nvPr/>
        </p:nvPicPr>
        <p:blipFill>
          <a:blip r:embed="rId3"/>
          <a:stretch>
            <a:fillRect/>
          </a:stretch>
        </p:blipFill>
        <p:spPr>
          <a:xfrm>
            <a:off x="6893635" y="1979951"/>
            <a:ext cx="3525020" cy="3242838"/>
          </a:xfrm>
          <a:prstGeom prst="rect">
            <a:avLst/>
          </a:prstGeom>
        </p:spPr>
      </p:pic>
    </p:spTree>
    <p:extLst>
      <p:ext uri="{BB962C8B-B14F-4D97-AF65-F5344CB8AC3E}">
        <p14:creationId xmlns:p14="http://schemas.microsoft.com/office/powerpoint/2010/main" val="25809904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Notion </a:t>
            </a:r>
            <a:r>
              <a:rPr lang="fr-FR" dirty="0" smtClean="0"/>
              <a:t>des nœuds, branches </a:t>
            </a:r>
            <a:r>
              <a:rPr lang="fr-FR" dirty="0"/>
              <a:t>et </a:t>
            </a:r>
            <a:r>
              <a:rPr lang="fr-FR" dirty="0" smtClean="0"/>
              <a:t>mailles</a:t>
            </a:r>
            <a:endParaRPr lang="fr-FR" dirty="0"/>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504825" y="1321327"/>
                <a:ext cx="6231255" cy="5444598"/>
              </a:xfrm>
            </p:spPr>
            <p:txBody>
              <a:bodyPr>
                <a:normAutofit/>
              </a:bodyPr>
              <a:lstStyle/>
              <a:p>
                <a:r>
                  <a:rPr lang="fr-FR" u="sng" dirty="0" smtClean="0"/>
                  <a:t>Loi des mailles:</a:t>
                </a:r>
              </a:p>
              <a:p>
                <a:endParaRPr lang="fr-FR" dirty="0"/>
              </a:p>
              <a:p>
                <a:endParaRPr lang="fr-FR" dirty="0" smtClean="0"/>
              </a:p>
              <a:p>
                <a:endParaRPr lang="fr-FR" dirty="0"/>
              </a:p>
              <a:p>
                <a:endParaRPr lang="fr-FR" dirty="0" smtClean="0"/>
              </a:p>
              <a:p>
                <a:r>
                  <a:rPr lang="fr-FR" dirty="0" smtClean="0"/>
                  <a:t>A condition de bien respecter l’orientation des flèches, dans la maille A vers R2, R3, B, R1 puis A nous pouvons écrire</a:t>
                </a:r>
              </a:p>
              <a:p>
                <a:pPr marL="0" indent="0">
                  <a:buNone/>
                </a:pPr>
                <a14:m>
                  <m:oMathPara xmlns:m="http://schemas.openxmlformats.org/officeDocument/2006/math">
                    <m:oMathParaPr>
                      <m:jc m:val="centerGroup"/>
                    </m:oMathParaPr>
                    <m:oMath xmlns:m="http://schemas.openxmlformats.org/officeDocument/2006/math">
                      <m:sSub>
                        <m:sSubPr>
                          <m:ctrlPr>
                            <a:rPr lang="fr-FR" b="1" i="1">
                              <a:latin typeface="Cambria Math" panose="02040503050406030204" pitchFamily="18" charset="0"/>
                            </a:rPr>
                          </m:ctrlPr>
                        </m:sSubPr>
                        <m:e>
                          <m:r>
                            <a:rPr lang="fr-FR" b="1" i="0" smtClean="0">
                              <a:latin typeface="Cambria Math" panose="02040503050406030204" pitchFamily="18" charset="0"/>
                            </a:rPr>
                            <m:t>𝐕</m:t>
                          </m:r>
                        </m:e>
                        <m:sub>
                          <m:r>
                            <a:rPr lang="fr-FR" b="1" i="0">
                              <a:latin typeface="Cambria Math" panose="02040503050406030204" pitchFamily="18" charset="0"/>
                            </a:rPr>
                            <m:t>𝐀</m:t>
                          </m:r>
                          <m:r>
                            <a:rPr lang="fr-FR" b="1" i="0" smtClean="0">
                              <a:latin typeface="Cambria Math" panose="02040503050406030204" pitchFamily="18" charset="0"/>
                            </a:rPr>
                            <m:t>𝐂</m:t>
                          </m:r>
                          <m:r>
                            <a:rPr lang="fr-FR" b="1" i="0">
                              <a:latin typeface="Cambria Math" panose="02040503050406030204" pitchFamily="18" charset="0"/>
                            </a:rPr>
                            <m:t> </m:t>
                          </m:r>
                        </m:sub>
                      </m:sSub>
                      <m:r>
                        <a:rPr lang="fr-FR" b="1" i="0" smtClean="0">
                          <a:latin typeface="Cambria Math" panose="02040503050406030204" pitchFamily="18" charset="0"/>
                        </a:rPr>
                        <m:t>+</m:t>
                      </m:r>
                      <m:r>
                        <a:rPr lang="fr-FR" b="1" i="0">
                          <a:latin typeface="Cambria Math" panose="02040503050406030204" pitchFamily="18" charset="0"/>
                        </a:rPr>
                        <m:t> </m:t>
                      </m:r>
                      <m:sSub>
                        <m:sSubPr>
                          <m:ctrlPr>
                            <a:rPr lang="fr-FR" b="1" i="1">
                              <a:latin typeface="Cambria Math" panose="02040503050406030204" pitchFamily="18" charset="0"/>
                            </a:rPr>
                          </m:ctrlPr>
                        </m:sSubPr>
                        <m:e>
                          <m:r>
                            <a:rPr lang="fr-FR" b="1" i="0">
                              <a:latin typeface="Cambria Math" panose="02040503050406030204" pitchFamily="18" charset="0"/>
                            </a:rPr>
                            <m:t>𝐕</m:t>
                          </m:r>
                        </m:e>
                        <m:sub>
                          <m:r>
                            <a:rPr lang="fr-FR" b="1" i="0" smtClean="0">
                              <a:latin typeface="Cambria Math" panose="02040503050406030204" pitchFamily="18" charset="0"/>
                            </a:rPr>
                            <m:t>𝐂𝐁</m:t>
                          </m:r>
                        </m:sub>
                      </m:sSub>
                      <m:r>
                        <a:rPr lang="fr-FR" b="1" i="0">
                          <a:latin typeface="Cambria Math" panose="02040503050406030204" pitchFamily="18" charset="0"/>
                        </a:rPr>
                        <m:t>−</m:t>
                      </m:r>
                      <m:sSub>
                        <m:sSubPr>
                          <m:ctrlPr>
                            <a:rPr lang="fr-FR" b="1" i="1">
                              <a:latin typeface="Cambria Math" panose="02040503050406030204" pitchFamily="18" charset="0"/>
                            </a:rPr>
                          </m:ctrlPr>
                        </m:sSubPr>
                        <m:e>
                          <m:r>
                            <a:rPr lang="fr-FR" b="1" i="0">
                              <a:latin typeface="Cambria Math" panose="02040503050406030204" pitchFamily="18" charset="0"/>
                            </a:rPr>
                            <m:t>𝐕</m:t>
                          </m:r>
                        </m:e>
                        <m:sub>
                          <m:r>
                            <a:rPr lang="fr-FR" b="1" i="0" smtClean="0">
                              <a:latin typeface="Cambria Math" panose="02040503050406030204" pitchFamily="18" charset="0"/>
                            </a:rPr>
                            <m:t>𝐀𝐁</m:t>
                          </m:r>
                        </m:sub>
                      </m:sSub>
                      <m:r>
                        <a:rPr lang="fr-FR" b="1" i="0" smtClean="0">
                          <a:latin typeface="Cambria Math" panose="02040503050406030204" pitchFamily="18" charset="0"/>
                        </a:rPr>
                        <m:t>=</m:t>
                      </m:r>
                      <m:r>
                        <a:rPr lang="fr-FR" b="1" i="0" smtClean="0">
                          <a:latin typeface="Cambria Math" panose="02040503050406030204" pitchFamily="18" charset="0"/>
                        </a:rPr>
                        <m:t>𝟎</m:t>
                      </m:r>
                    </m:oMath>
                  </m:oMathPara>
                </a14:m>
                <a:endParaRPr lang="fr-FR" dirty="0" smtClean="0"/>
              </a:p>
              <a:p>
                <a:pPr marL="0" indent="0">
                  <a:buNone/>
                </a:pPr>
                <a:r>
                  <a:rPr lang="fr-FR" dirty="0" smtClean="0"/>
                  <a:t>Ou, en sens inverse </a:t>
                </a:r>
              </a:p>
              <a:p>
                <a:pPr marL="0" indent="0">
                  <a:buNone/>
                </a:pPr>
                <a14:m>
                  <m:oMathPara xmlns:m="http://schemas.openxmlformats.org/officeDocument/2006/math">
                    <m:oMathParaPr>
                      <m:jc m:val="centerGroup"/>
                    </m:oMathParaPr>
                    <m:oMath xmlns:m="http://schemas.openxmlformats.org/officeDocument/2006/math">
                      <m:r>
                        <a:rPr lang="fr-FR" b="1" i="1" smtClean="0">
                          <a:latin typeface="Cambria Math" panose="02040503050406030204" pitchFamily="18" charset="0"/>
                        </a:rPr>
                        <m:t>−</m:t>
                      </m:r>
                      <m:sSub>
                        <m:sSubPr>
                          <m:ctrlPr>
                            <a:rPr lang="fr-FR" b="1" i="1">
                              <a:latin typeface="Cambria Math" panose="02040503050406030204" pitchFamily="18" charset="0"/>
                            </a:rPr>
                          </m:ctrlPr>
                        </m:sSubPr>
                        <m:e>
                          <m:r>
                            <a:rPr lang="fr-FR" b="1">
                              <a:latin typeface="Cambria Math" panose="02040503050406030204" pitchFamily="18" charset="0"/>
                            </a:rPr>
                            <m:t>𝐕</m:t>
                          </m:r>
                        </m:e>
                        <m:sub>
                          <m:r>
                            <a:rPr lang="fr-FR" b="1">
                              <a:latin typeface="Cambria Math" panose="02040503050406030204" pitchFamily="18" charset="0"/>
                            </a:rPr>
                            <m:t>𝐀</m:t>
                          </m:r>
                          <m:r>
                            <a:rPr lang="fr-FR" b="1" i="0" smtClean="0">
                              <a:latin typeface="Cambria Math" panose="02040503050406030204" pitchFamily="18" charset="0"/>
                            </a:rPr>
                            <m:t>𝐁</m:t>
                          </m:r>
                          <m:r>
                            <a:rPr lang="fr-FR" b="1">
                              <a:latin typeface="Cambria Math" panose="02040503050406030204" pitchFamily="18" charset="0"/>
                            </a:rPr>
                            <m:t> </m:t>
                          </m:r>
                        </m:sub>
                      </m:sSub>
                      <m:r>
                        <a:rPr lang="fr-FR" b="1">
                          <a:latin typeface="Cambria Math" panose="02040503050406030204" pitchFamily="18" charset="0"/>
                        </a:rPr>
                        <m:t>+ </m:t>
                      </m:r>
                      <m:sSub>
                        <m:sSubPr>
                          <m:ctrlPr>
                            <a:rPr lang="fr-FR" b="1" i="1">
                              <a:latin typeface="Cambria Math" panose="02040503050406030204" pitchFamily="18" charset="0"/>
                            </a:rPr>
                          </m:ctrlPr>
                        </m:sSubPr>
                        <m:e>
                          <m:r>
                            <a:rPr lang="fr-FR" b="1">
                              <a:latin typeface="Cambria Math" panose="02040503050406030204" pitchFamily="18" charset="0"/>
                            </a:rPr>
                            <m:t>𝐕</m:t>
                          </m:r>
                        </m:e>
                        <m:sub>
                          <m:r>
                            <a:rPr lang="fr-FR" b="1">
                              <a:latin typeface="Cambria Math" panose="02040503050406030204" pitchFamily="18" charset="0"/>
                            </a:rPr>
                            <m:t>𝐂𝐁</m:t>
                          </m:r>
                        </m:sub>
                      </m:sSub>
                      <m:r>
                        <a:rPr lang="fr-FR" b="1" i="0" smtClean="0">
                          <a:latin typeface="Cambria Math" panose="02040503050406030204" pitchFamily="18" charset="0"/>
                        </a:rPr>
                        <m:t>+</m:t>
                      </m:r>
                      <m:sSub>
                        <m:sSubPr>
                          <m:ctrlPr>
                            <a:rPr lang="fr-FR" b="1" i="1">
                              <a:latin typeface="Cambria Math" panose="02040503050406030204" pitchFamily="18" charset="0"/>
                            </a:rPr>
                          </m:ctrlPr>
                        </m:sSubPr>
                        <m:e>
                          <m:r>
                            <a:rPr lang="fr-FR" b="1">
                              <a:latin typeface="Cambria Math" panose="02040503050406030204" pitchFamily="18" charset="0"/>
                            </a:rPr>
                            <m:t>𝐕</m:t>
                          </m:r>
                        </m:e>
                        <m:sub>
                          <m:r>
                            <a:rPr lang="fr-FR" b="1">
                              <a:latin typeface="Cambria Math" panose="02040503050406030204" pitchFamily="18" charset="0"/>
                            </a:rPr>
                            <m:t>𝐀</m:t>
                          </m:r>
                          <m:r>
                            <a:rPr lang="fr-FR" b="1" i="1" smtClean="0">
                              <a:latin typeface="Cambria Math" panose="02040503050406030204" pitchFamily="18" charset="0"/>
                            </a:rPr>
                            <m:t>𝑪</m:t>
                          </m:r>
                        </m:sub>
                      </m:sSub>
                      <m:r>
                        <a:rPr lang="fr-FR" b="1">
                          <a:latin typeface="Cambria Math" panose="02040503050406030204" pitchFamily="18" charset="0"/>
                        </a:rPr>
                        <m:t>=</m:t>
                      </m:r>
                      <m:r>
                        <a:rPr lang="fr-FR" b="1">
                          <a:latin typeface="Cambria Math" panose="02040503050406030204" pitchFamily="18" charset="0"/>
                        </a:rPr>
                        <m:t>𝟎</m:t>
                      </m:r>
                    </m:oMath>
                  </m:oMathPara>
                </a14:m>
                <a:endParaRPr lang="fr-FR" dirty="0"/>
              </a:p>
              <a:p>
                <a:pPr marL="0" indent="0">
                  <a:buNone/>
                </a:pPr>
                <a:endParaRPr lang="fr-FR" dirty="0" smtClean="0"/>
              </a:p>
              <a:p>
                <a:endParaRPr lang="fr-FR" dirty="0" smtClean="0"/>
              </a:p>
              <a:p>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504825" y="1321327"/>
                <a:ext cx="6231255" cy="5444598"/>
              </a:xfrm>
              <a:blipFill rotWithShape="0">
                <a:blip r:embed="rId2"/>
                <a:stretch>
                  <a:fillRect l="-1566" t="-1120"/>
                </a:stretch>
              </a:blipFill>
            </p:spPr>
            <p:txBody>
              <a:bodyPr/>
              <a:lstStyle/>
              <a:p>
                <a:r>
                  <a:rPr lang="fr-FR">
                    <a:noFill/>
                  </a:rPr>
                  <a:t> </a:t>
                </a:r>
              </a:p>
            </p:txBody>
          </p:sp>
        </mc:Fallback>
      </mc:AlternateContent>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12</a:t>
            </a:fld>
            <a:endParaRPr lang="fr-FR"/>
          </a:p>
        </p:txBody>
      </p:sp>
      <p:pic>
        <p:nvPicPr>
          <p:cNvPr id="7" name="Image 6"/>
          <p:cNvPicPr>
            <a:picLocks noChangeAspect="1"/>
          </p:cNvPicPr>
          <p:nvPr/>
        </p:nvPicPr>
        <p:blipFill>
          <a:blip r:embed="rId3"/>
          <a:stretch>
            <a:fillRect/>
          </a:stretch>
        </p:blipFill>
        <p:spPr>
          <a:xfrm>
            <a:off x="6663883" y="1556019"/>
            <a:ext cx="4290629" cy="3947160"/>
          </a:xfrm>
          <a:prstGeom prst="rect">
            <a:avLst/>
          </a:prstGeom>
        </p:spPr>
      </p:pic>
      <p:sp>
        <p:nvSpPr>
          <p:cNvPr id="8" name="ZoneTexte 7"/>
          <p:cNvSpPr txBox="1"/>
          <p:nvPr/>
        </p:nvSpPr>
        <p:spPr>
          <a:xfrm>
            <a:off x="504825" y="2144604"/>
            <a:ext cx="5758815" cy="1384995"/>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fr-FR" sz="2800" dirty="0" smtClean="0">
                <a:solidFill>
                  <a:schemeClr val="tx1"/>
                </a:solidFill>
              </a:rPr>
              <a:t>Dans une maille, la somme des tensions prises aux bornes de chaque dipôles en série est nulle</a:t>
            </a:r>
            <a:endParaRPr lang="fr-FR" sz="2800" dirty="0">
              <a:solidFill>
                <a:schemeClr val="tx1"/>
              </a:solidFill>
            </a:endParaRPr>
          </a:p>
        </p:txBody>
      </p:sp>
    </p:spTree>
    <p:extLst>
      <p:ext uri="{BB962C8B-B14F-4D97-AF65-F5344CB8AC3E}">
        <p14:creationId xmlns:p14="http://schemas.microsoft.com/office/powerpoint/2010/main" val="30900317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Notion de nœud, branche et maille</a:t>
            </a:r>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13</a:t>
            </a:fld>
            <a:endParaRPr lang="fr-FR"/>
          </a:p>
        </p:txBody>
      </p:sp>
      <p:pic>
        <p:nvPicPr>
          <p:cNvPr id="6" name="Image 5"/>
          <p:cNvPicPr/>
          <p:nvPr/>
        </p:nvPicPr>
        <p:blipFill>
          <a:blip r:embed="rId2" cstate="print"/>
          <a:srcRect/>
          <a:stretch>
            <a:fillRect/>
          </a:stretch>
        </p:blipFill>
        <p:spPr bwMode="auto">
          <a:xfrm>
            <a:off x="0" y="1433512"/>
            <a:ext cx="11173968" cy="5035550"/>
          </a:xfrm>
          <a:prstGeom prst="rect">
            <a:avLst/>
          </a:prstGeom>
          <a:noFill/>
          <a:ln w="9525">
            <a:noFill/>
            <a:miter lim="800000"/>
            <a:headEnd/>
            <a:tailEnd/>
          </a:ln>
        </p:spPr>
      </p:pic>
    </p:spTree>
    <p:extLst>
      <p:ext uri="{BB962C8B-B14F-4D97-AF65-F5344CB8AC3E}">
        <p14:creationId xmlns:p14="http://schemas.microsoft.com/office/powerpoint/2010/main" val="3882908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Notion de nœud, branche et maille</a:t>
            </a:r>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14</a:t>
            </a:fld>
            <a:endParaRPr lang="fr-FR"/>
          </a:p>
        </p:txBody>
      </p:sp>
      <p:pic>
        <p:nvPicPr>
          <p:cNvPr id="7" name="Image 6"/>
          <p:cNvPicPr/>
          <p:nvPr/>
        </p:nvPicPr>
        <p:blipFill>
          <a:blip r:embed="rId2" cstate="print"/>
          <a:srcRect/>
          <a:stretch>
            <a:fillRect/>
          </a:stretch>
        </p:blipFill>
        <p:spPr bwMode="auto">
          <a:xfrm>
            <a:off x="378412" y="1173568"/>
            <a:ext cx="10043160" cy="5038725"/>
          </a:xfrm>
          <a:prstGeom prst="rect">
            <a:avLst/>
          </a:prstGeom>
          <a:noFill/>
          <a:ln w="9525">
            <a:noFill/>
            <a:miter lim="800000"/>
            <a:headEnd/>
            <a:tailEnd/>
          </a:ln>
        </p:spPr>
      </p:pic>
    </p:spTree>
    <p:extLst>
      <p:ext uri="{BB962C8B-B14F-4D97-AF65-F5344CB8AC3E}">
        <p14:creationId xmlns:p14="http://schemas.microsoft.com/office/powerpoint/2010/main" val="721199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Etude thermique d’un circuit électrique</a:t>
            </a:r>
            <a:endParaRPr lang="fr-FR" dirty="0"/>
          </a:p>
        </p:txBody>
      </p:sp>
      <p:sp>
        <p:nvSpPr>
          <p:cNvPr id="3" name="Espace réservé du contenu 2"/>
          <p:cNvSpPr>
            <a:spLocks noGrp="1"/>
          </p:cNvSpPr>
          <p:nvPr>
            <p:ph idx="1"/>
          </p:nvPr>
        </p:nvSpPr>
        <p:spPr>
          <a:xfrm>
            <a:off x="504825" y="1321327"/>
            <a:ext cx="10449687" cy="1067331"/>
          </a:xfrm>
        </p:spPr>
        <p:txBody>
          <a:bodyPr>
            <a:normAutofit fontScale="92500" lnSpcReduction="20000"/>
          </a:bodyPr>
          <a:lstStyle/>
          <a:p>
            <a:r>
              <a:rPr lang="fr-FR" dirty="0" smtClean="0"/>
              <a:t>L’énergie électrique*</a:t>
            </a:r>
          </a:p>
          <a:p>
            <a:pPr marL="0" indent="0">
              <a:buNone/>
            </a:pPr>
            <a:r>
              <a:rPr lang="fr-FR" dirty="0" smtClean="0"/>
              <a:t>Nous avons vu qu’un circuit électrique est composé d’un ou plusieurs générateurs et d’un ou plusieurs récepteurs reliés par des fils.</a:t>
            </a:r>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15</a:t>
            </a:fld>
            <a:endParaRPr lang="fr-FR"/>
          </a:p>
        </p:txBody>
      </p:sp>
      <p:graphicFrame>
        <p:nvGraphicFramePr>
          <p:cNvPr id="6" name="Diagramme 5"/>
          <p:cNvGraphicFramePr/>
          <p:nvPr>
            <p:extLst>
              <p:ext uri="{D42A27DB-BD31-4B8C-83A1-F6EECF244321}">
                <p14:modId xmlns:p14="http://schemas.microsoft.com/office/powerpoint/2010/main" val="2539829003"/>
              </p:ext>
            </p:extLst>
          </p:nvPr>
        </p:nvGraphicFramePr>
        <p:xfrm>
          <a:off x="1442148" y="2388658"/>
          <a:ext cx="8311452" cy="3412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ZoneTexte 6"/>
          <p:cNvSpPr txBox="1"/>
          <p:nvPr/>
        </p:nvSpPr>
        <p:spPr>
          <a:xfrm>
            <a:off x="1036320" y="6172200"/>
            <a:ext cx="8430513" cy="369332"/>
          </a:xfrm>
          <a:prstGeom prst="rect">
            <a:avLst/>
          </a:prstGeom>
          <a:noFill/>
        </p:spPr>
        <p:txBody>
          <a:bodyPr wrap="none" rtlCol="0">
            <a:spAutoFit/>
          </a:bodyPr>
          <a:lstStyle/>
          <a:p>
            <a:r>
              <a:rPr lang="fr-FR" dirty="0" smtClean="0"/>
              <a:t>Cela n’est vrai que pendant le temps ou le courant transporte l’énergie électrique</a:t>
            </a:r>
            <a:endParaRPr lang="fr-FR" dirty="0"/>
          </a:p>
        </p:txBody>
      </p:sp>
    </p:spTree>
    <p:extLst>
      <p:ext uri="{BB962C8B-B14F-4D97-AF65-F5344CB8AC3E}">
        <p14:creationId xmlns:p14="http://schemas.microsoft.com/office/powerpoint/2010/main" val="2025565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Etude thermique d’un circuit électrique</a:t>
            </a:r>
          </a:p>
        </p:txBody>
      </p:sp>
      <p:sp>
        <p:nvSpPr>
          <p:cNvPr id="3" name="Espace réservé du contenu 2"/>
          <p:cNvSpPr>
            <a:spLocks noGrp="1"/>
          </p:cNvSpPr>
          <p:nvPr>
            <p:ph idx="1"/>
          </p:nvPr>
        </p:nvSpPr>
        <p:spPr>
          <a:xfrm>
            <a:off x="504825" y="1321327"/>
            <a:ext cx="6706858" cy="2819352"/>
          </a:xfrm>
        </p:spPr>
        <p:txBody>
          <a:bodyPr>
            <a:normAutofit fontScale="92500" lnSpcReduction="20000"/>
          </a:bodyPr>
          <a:lstStyle/>
          <a:p>
            <a:pPr marL="0" indent="0">
              <a:buNone/>
            </a:pPr>
            <a:r>
              <a:rPr lang="fr-FR" dirty="0" smtClean="0"/>
              <a:t>Par conséquent, l’énergie électrique notée W est proportionnelle</a:t>
            </a:r>
          </a:p>
          <a:p>
            <a:r>
              <a:rPr lang="fr-FR" dirty="0" smtClean="0"/>
              <a:t>A la différence de potentiel fournie au circuit notée V en volt</a:t>
            </a:r>
          </a:p>
          <a:p>
            <a:r>
              <a:rPr lang="fr-FR" dirty="0" smtClean="0"/>
              <a:t>Au courant électrique absorbée par le récepteur noté I en ampères</a:t>
            </a:r>
          </a:p>
          <a:p>
            <a:r>
              <a:rPr lang="fr-FR" dirty="0" smtClean="0"/>
              <a:t>Au temps nécessaire au courant pour le transport noté t en seconde</a:t>
            </a:r>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16</a:t>
            </a:fld>
            <a:endParaRPr lang="fr-FR"/>
          </a:p>
        </p:txBody>
      </p:sp>
      <p:sp>
        <p:nvSpPr>
          <p:cNvPr id="6" name="ZoneTexte 5"/>
          <p:cNvSpPr txBox="1"/>
          <p:nvPr/>
        </p:nvSpPr>
        <p:spPr>
          <a:xfrm>
            <a:off x="7490620" y="2072640"/>
            <a:ext cx="3444240"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fr-FR" sz="4000" dirty="0" smtClean="0"/>
              <a:t>W = U x I x T</a:t>
            </a:r>
            <a:endParaRPr lang="fr-FR" sz="4000" dirty="0"/>
          </a:p>
        </p:txBody>
      </p:sp>
      <p:sp>
        <p:nvSpPr>
          <p:cNvPr id="7" name="ZoneTexte 6"/>
          <p:cNvSpPr txBox="1"/>
          <p:nvPr/>
        </p:nvSpPr>
        <p:spPr>
          <a:xfrm>
            <a:off x="761428" y="4429125"/>
            <a:ext cx="7862365" cy="1200329"/>
          </a:xfrm>
          <a:prstGeom prst="rect">
            <a:avLst/>
          </a:prstGeom>
          <a:noFill/>
        </p:spPr>
        <p:txBody>
          <a:bodyPr wrap="square" rtlCol="0">
            <a:spAutoFit/>
          </a:bodyPr>
          <a:lstStyle/>
          <a:p>
            <a:r>
              <a:rPr lang="fr-FR" dirty="0" smtClean="0"/>
              <a:t>L’unité de l’énergie électrique est le </a:t>
            </a:r>
            <a:r>
              <a:rPr lang="fr-FR" b="1" dirty="0" smtClean="0"/>
              <a:t>joule</a:t>
            </a:r>
          </a:p>
          <a:p>
            <a:r>
              <a:rPr lang="fr-FR" b="1" dirty="0" smtClean="0"/>
              <a:t>1 Joule</a:t>
            </a:r>
            <a:r>
              <a:rPr lang="fr-FR" dirty="0" smtClean="0"/>
              <a:t> est l’énergie électrique transportée en 1 seconde par un courant de 1 A sous une tension de 1V.</a:t>
            </a:r>
          </a:p>
          <a:p>
            <a:r>
              <a:rPr lang="fr-FR" dirty="0" smtClean="0"/>
              <a:t>On utilise plus communément le </a:t>
            </a:r>
            <a:r>
              <a:rPr lang="fr-FR" dirty="0" err="1" smtClean="0"/>
              <a:t>WattHeure</a:t>
            </a:r>
            <a:r>
              <a:rPr lang="fr-FR" dirty="0" smtClean="0"/>
              <a:t> (Wh)</a:t>
            </a:r>
            <a:endParaRPr lang="fr-FR" dirty="0"/>
          </a:p>
        </p:txBody>
      </p:sp>
      <p:sp>
        <p:nvSpPr>
          <p:cNvPr id="8" name="ZoneTexte 7"/>
          <p:cNvSpPr txBox="1"/>
          <p:nvPr/>
        </p:nvSpPr>
        <p:spPr>
          <a:xfrm>
            <a:off x="6858000" y="5571173"/>
            <a:ext cx="3444240"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fr-FR" sz="4000" dirty="0" smtClean="0"/>
              <a:t>1Wh = 3600J</a:t>
            </a:r>
            <a:endParaRPr lang="fr-FR" sz="4000" dirty="0"/>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5169" y="3467819"/>
            <a:ext cx="1320467" cy="2103354"/>
          </a:xfrm>
          <a:prstGeom prst="rect">
            <a:avLst/>
          </a:prstGeom>
        </p:spPr>
      </p:pic>
    </p:spTree>
    <p:extLst>
      <p:ext uri="{BB962C8B-B14F-4D97-AF65-F5344CB8AC3E}">
        <p14:creationId xmlns:p14="http://schemas.microsoft.com/office/powerpoint/2010/main" val="2054500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Etude thermique d’un circuit électrique</a:t>
            </a:r>
          </a:p>
        </p:txBody>
      </p:sp>
      <p:sp>
        <p:nvSpPr>
          <p:cNvPr id="3" name="Espace réservé du contenu 2"/>
          <p:cNvSpPr>
            <a:spLocks noGrp="1"/>
          </p:cNvSpPr>
          <p:nvPr>
            <p:ph idx="1"/>
          </p:nvPr>
        </p:nvSpPr>
        <p:spPr>
          <a:xfrm>
            <a:off x="504825" y="1321328"/>
            <a:ext cx="10449687" cy="1736198"/>
          </a:xfrm>
        </p:spPr>
        <p:txBody>
          <a:bodyPr>
            <a:normAutofit fontScale="85000" lnSpcReduction="20000"/>
          </a:bodyPr>
          <a:lstStyle/>
          <a:p>
            <a:r>
              <a:rPr lang="fr-FR" u="sng" dirty="0" smtClean="0"/>
              <a:t>La puissance électrique</a:t>
            </a:r>
          </a:p>
          <a:p>
            <a:pPr marL="0" indent="0">
              <a:buNone/>
            </a:pPr>
            <a:r>
              <a:rPr lang="fr-FR" dirty="0" smtClean="0"/>
              <a:t>L’énergie peut se présenter sous plusieurs formes : l’énergie thermique, mécanique, chimiques…</a:t>
            </a:r>
          </a:p>
          <a:p>
            <a:pPr marL="0" indent="0">
              <a:buNone/>
            </a:pPr>
            <a:r>
              <a:rPr lang="fr-FR" dirty="0" smtClean="0"/>
              <a:t>Quelque soit l’énergie produite par le générateur ou consommée par le récepteur, en un temps donné, cette quantité d’énergie dépend de la puissance de l’appareil.</a:t>
            </a:r>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17</a:t>
            </a:fld>
            <a:endParaRPr lang="fr-FR"/>
          </a:p>
        </p:txBody>
      </p:sp>
      <p:sp>
        <p:nvSpPr>
          <p:cNvPr id="6" name="ZoneTexte 5"/>
          <p:cNvSpPr txBox="1"/>
          <p:nvPr/>
        </p:nvSpPr>
        <p:spPr>
          <a:xfrm>
            <a:off x="3703320" y="3215640"/>
            <a:ext cx="7117080" cy="1754326"/>
          </a:xfrm>
          <a:prstGeom prst="rect">
            <a:avLst/>
          </a:prstGeom>
          <a:noFill/>
        </p:spPr>
        <p:txBody>
          <a:bodyPr wrap="square" rtlCol="0">
            <a:spAutoFit/>
          </a:bodyPr>
          <a:lstStyle/>
          <a:p>
            <a:r>
              <a:rPr lang="fr-FR" dirty="0" smtClean="0"/>
              <a:t>Plus un appareil est puissant, plus il produit d’énergie en un temps donné et inversement.</a:t>
            </a:r>
          </a:p>
          <a:p>
            <a:r>
              <a:rPr lang="fr-FR" dirty="0" smtClean="0"/>
              <a:t>D’où la relation donnant la puissance P d’un appareil en fonction de l’énergie produite ou consommée par cet appareil en un temps donnée</a:t>
            </a:r>
          </a:p>
          <a:p>
            <a:r>
              <a:rPr lang="fr-FR" dirty="0" smtClean="0"/>
              <a:t>La puissance se note P et s’exprime en Watts</a:t>
            </a:r>
            <a:endParaRPr lang="fr-FR" dirty="0"/>
          </a:p>
        </p:txBody>
      </p:sp>
      <mc:AlternateContent xmlns:mc="http://schemas.openxmlformats.org/markup-compatibility/2006" xmlns:a14="http://schemas.microsoft.com/office/drawing/2010/main">
        <mc:Choice Requires="a14">
          <p:sp>
            <p:nvSpPr>
              <p:cNvPr id="7" name="ZoneTexte 6"/>
              <p:cNvSpPr txBox="1"/>
              <p:nvPr/>
            </p:nvSpPr>
            <p:spPr>
              <a:xfrm>
                <a:off x="3703320" y="5128080"/>
                <a:ext cx="2042160" cy="1267655"/>
              </a:xfrm>
              <a:prstGeom prst="rect">
                <a:avLst/>
              </a:prstGeom>
            </p:spPr>
            <p:style>
              <a:lnRef idx="1">
                <a:schemeClr val="accent3"/>
              </a:lnRef>
              <a:fillRef idx="2">
                <a:schemeClr val="accent3"/>
              </a:fillRef>
              <a:effectRef idx="1">
                <a:schemeClr val="accent3"/>
              </a:effectRef>
              <a:fontRef idx="minor">
                <a:schemeClr val="dk1"/>
              </a:fontRef>
            </p:style>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fr-FR" sz="4400" smtClean="0">
                          <a:latin typeface="Cambria Math" panose="02040503050406030204" pitchFamily="18" charset="0"/>
                        </a:rPr>
                        <m:t>P</m:t>
                      </m:r>
                      <m:r>
                        <a:rPr lang="fr-FR" sz="4400" b="0" i="0" smtClean="0">
                          <a:latin typeface="Cambria Math" panose="02040503050406030204" pitchFamily="18" charset="0"/>
                        </a:rPr>
                        <m:t>= </m:t>
                      </m:r>
                      <m:f>
                        <m:fPr>
                          <m:ctrlPr>
                            <a:rPr lang="fr-FR" sz="4400" b="0" i="1" smtClean="0">
                              <a:latin typeface="Cambria Math" panose="02040503050406030204" pitchFamily="18" charset="0"/>
                            </a:rPr>
                          </m:ctrlPr>
                        </m:fPr>
                        <m:num>
                          <m:r>
                            <m:rPr>
                              <m:sty m:val="p"/>
                            </m:rPr>
                            <a:rPr lang="fr-FR" sz="4400" b="0" i="0" smtClean="0">
                              <a:latin typeface="Cambria Math" panose="02040503050406030204" pitchFamily="18" charset="0"/>
                            </a:rPr>
                            <m:t>W</m:t>
                          </m:r>
                        </m:num>
                        <m:den>
                          <m:r>
                            <m:rPr>
                              <m:sty m:val="p"/>
                            </m:rPr>
                            <a:rPr lang="fr-FR" sz="4400" b="0" i="0" smtClean="0">
                              <a:latin typeface="Cambria Math" panose="02040503050406030204" pitchFamily="18" charset="0"/>
                            </a:rPr>
                            <m:t>t</m:t>
                          </m:r>
                        </m:den>
                      </m:f>
                    </m:oMath>
                  </m:oMathPara>
                </a14:m>
                <a:endParaRPr lang="fr-FR" sz="4400" dirty="0"/>
              </a:p>
            </p:txBody>
          </p:sp>
        </mc:Choice>
        <mc:Fallback xmlns="">
          <p:sp>
            <p:nvSpPr>
              <p:cNvPr id="7" name="ZoneTexte 6"/>
              <p:cNvSpPr txBox="1">
                <a:spLocks noRot="1" noChangeAspect="1" noMove="1" noResize="1" noEditPoints="1" noAdjustHandles="1" noChangeArrowheads="1" noChangeShapeType="1" noTextEdit="1"/>
              </p:cNvSpPr>
              <p:nvPr/>
            </p:nvSpPr>
            <p:spPr>
              <a:xfrm>
                <a:off x="3703320" y="5128080"/>
                <a:ext cx="2042160" cy="1267655"/>
              </a:xfrm>
              <a:prstGeom prst="rect">
                <a:avLst/>
              </a:prstGeom>
              <a:blipFill rotWithShape="0">
                <a:blip r:embed="rId2"/>
                <a:stretch>
                  <a:fillRect/>
                </a:stretch>
              </a:blipFill>
            </p:spPr>
            <p:txBody>
              <a:bodyPr/>
              <a:lstStyle/>
              <a:p>
                <a:r>
                  <a:rPr lang="fr-FR">
                    <a:noFill/>
                  </a:rPr>
                  <a:t> </a:t>
                </a:r>
              </a:p>
            </p:txBody>
          </p:sp>
        </mc:Fallback>
      </mc:AlternateContent>
      <p:sp>
        <p:nvSpPr>
          <p:cNvPr id="8" name="ZoneTexte 7"/>
          <p:cNvSpPr txBox="1"/>
          <p:nvPr/>
        </p:nvSpPr>
        <p:spPr>
          <a:xfrm>
            <a:off x="5972432" y="5376279"/>
            <a:ext cx="2406770" cy="923330"/>
          </a:xfrm>
          <a:prstGeom prst="rect">
            <a:avLst/>
          </a:prstGeom>
          <a:noFill/>
        </p:spPr>
        <p:txBody>
          <a:bodyPr wrap="square" rtlCol="0">
            <a:spAutoFit/>
          </a:bodyPr>
          <a:lstStyle/>
          <a:p>
            <a:r>
              <a:rPr lang="fr-FR" dirty="0" smtClean="0"/>
              <a:t>P en Watts (W)</a:t>
            </a:r>
            <a:br>
              <a:rPr lang="fr-FR" dirty="0" smtClean="0"/>
            </a:br>
            <a:r>
              <a:rPr lang="fr-FR" dirty="0" smtClean="0"/>
              <a:t>W en joules (J)</a:t>
            </a:r>
          </a:p>
          <a:p>
            <a:r>
              <a:rPr lang="fr-FR" dirty="0" smtClean="0"/>
              <a:t>t en secondes (s)</a:t>
            </a:r>
            <a:endParaRPr lang="fr-FR" dirty="0"/>
          </a:p>
        </p:txBody>
      </p:sp>
      <p:pic>
        <p:nvPicPr>
          <p:cNvPr id="9" name="Imag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065" y="3254903"/>
            <a:ext cx="2356367" cy="28485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70039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Etude thermique d’un circuit électrique</a:t>
            </a:r>
          </a:p>
        </p:txBody>
      </p:sp>
      <p:sp>
        <p:nvSpPr>
          <p:cNvPr id="3" name="Espace réservé du contenu 2"/>
          <p:cNvSpPr>
            <a:spLocks noGrp="1"/>
          </p:cNvSpPr>
          <p:nvPr>
            <p:ph idx="1"/>
          </p:nvPr>
        </p:nvSpPr>
        <p:spPr>
          <a:xfrm>
            <a:off x="4023360" y="1321327"/>
            <a:ext cx="6931152" cy="4770437"/>
          </a:xfrm>
        </p:spPr>
        <p:txBody>
          <a:bodyPr/>
          <a:lstStyle/>
          <a:p>
            <a:r>
              <a:rPr lang="fr-FR" dirty="0" smtClean="0"/>
              <a:t>La puissance électrique d’un appareil est égale à l’énergie électrique produite ou consommée par cet appareil en un  temps donné :</a:t>
            </a:r>
          </a:p>
          <a:p>
            <a:r>
              <a:rPr lang="fr-FR" dirty="0" smtClean="0"/>
              <a:t>La puissance électrique d’un appareil parcouru par un courant continu est égale au produit de la tension à ses bornes par l’intensité du courant continu qui le traverse :</a:t>
            </a:r>
          </a:p>
          <a:p>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18</a:t>
            </a:fld>
            <a:endParaRPr lang="fr-FR"/>
          </a:p>
        </p:txBody>
      </p:sp>
      <p:pic>
        <p:nvPicPr>
          <p:cNvPr id="6" name="Image 5"/>
          <p:cNvPicPr>
            <a:picLocks noChangeAspect="1"/>
          </p:cNvPicPr>
          <p:nvPr/>
        </p:nvPicPr>
        <p:blipFill>
          <a:blip r:embed="rId2"/>
          <a:stretch>
            <a:fillRect/>
          </a:stretch>
        </p:blipFill>
        <p:spPr>
          <a:xfrm>
            <a:off x="522974" y="1680945"/>
            <a:ext cx="3500386" cy="3835935"/>
          </a:xfrm>
          <a:prstGeom prst="rect">
            <a:avLst/>
          </a:prstGeom>
        </p:spPr>
      </p:pic>
      <p:sp>
        <p:nvSpPr>
          <p:cNvPr id="7" name="ZoneTexte 6"/>
          <p:cNvSpPr txBox="1"/>
          <p:nvPr/>
        </p:nvSpPr>
        <p:spPr>
          <a:xfrm>
            <a:off x="4358640" y="4632961"/>
            <a:ext cx="2087880" cy="830997"/>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fr-FR" sz="4800" dirty="0" smtClean="0">
                <a:solidFill>
                  <a:schemeClr val="tx1"/>
                </a:solidFill>
              </a:rPr>
              <a:t>P=</a:t>
            </a:r>
            <a:r>
              <a:rPr lang="fr-FR" sz="4800" dirty="0" err="1" smtClean="0">
                <a:solidFill>
                  <a:schemeClr val="tx1"/>
                </a:solidFill>
              </a:rPr>
              <a:t>UxI</a:t>
            </a:r>
            <a:endParaRPr lang="fr-FR" sz="4800" dirty="0">
              <a:solidFill>
                <a:schemeClr val="tx1"/>
              </a:solidFill>
            </a:endParaRPr>
          </a:p>
        </p:txBody>
      </p:sp>
      <p:sp>
        <p:nvSpPr>
          <p:cNvPr id="8" name="ZoneTexte 7"/>
          <p:cNvSpPr txBox="1"/>
          <p:nvPr/>
        </p:nvSpPr>
        <p:spPr>
          <a:xfrm>
            <a:off x="6781800" y="4632961"/>
            <a:ext cx="2406770" cy="923330"/>
          </a:xfrm>
          <a:prstGeom prst="rect">
            <a:avLst/>
          </a:prstGeom>
          <a:noFill/>
        </p:spPr>
        <p:txBody>
          <a:bodyPr wrap="square" rtlCol="0">
            <a:spAutoFit/>
          </a:bodyPr>
          <a:lstStyle/>
          <a:p>
            <a:r>
              <a:rPr lang="fr-FR" dirty="0" smtClean="0"/>
              <a:t>P en Watts (W)</a:t>
            </a:r>
            <a:br>
              <a:rPr lang="fr-FR" dirty="0" smtClean="0"/>
            </a:br>
            <a:r>
              <a:rPr lang="fr-FR" dirty="0" smtClean="0"/>
              <a:t>U en volt (V)</a:t>
            </a:r>
          </a:p>
          <a:p>
            <a:r>
              <a:rPr lang="fr-FR" dirty="0" smtClean="0"/>
              <a:t>I en ampère (A)</a:t>
            </a:r>
            <a:endParaRPr lang="fr-FR" dirty="0"/>
          </a:p>
        </p:txBody>
      </p:sp>
    </p:spTree>
    <p:extLst>
      <p:ext uri="{BB962C8B-B14F-4D97-AF65-F5344CB8AC3E}">
        <p14:creationId xmlns:p14="http://schemas.microsoft.com/office/powerpoint/2010/main" val="1804668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Etude thermique d’un circuit électrique</a:t>
            </a:r>
          </a:p>
        </p:txBody>
      </p:sp>
      <p:sp>
        <p:nvSpPr>
          <p:cNvPr id="3" name="Espace réservé du contenu 2"/>
          <p:cNvSpPr>
            <a:spLocks noGrp="1"/>
          </p:cNvSpPr>
          <p:nvPr>
            <p:ph idx="1"/>
          </p:nvPr>
        </p:nvSpPr>
        <p:spPr/>
        <p:txBody>
          <a:bodyPr/>
          <a:lstStyle/>
          <a:p>
            <a:r>
              <a:rPr lang="fr-FR" u="sng" dirty="0" smtClean="0"/>
              <a:t>Le résistor ou résistance</a:t>
            </a:r>
          </a:p>
          <a:p>
            <a:pPr marL="0" indent="0">
              <a:buNone/>
            </a:pPr>
            <a:r>
              <a:rPr lang="fr-FR" dirty="0" smtClean="0"/>
              <a:t>Nous avons vu que les récepteurs transforment l’énergie électrique.</a:t>
            </a:r>
            <a:br>
              <a:rPr lang="fr-FR" dirty="0" smtClean="0"/>
            </a:br>
            <a:r>
              <a:rPr lang="fr-FR" dirty="0" smtClean="0"/>
              <a:t>D’après le principe de la conservation de l’énergie, toute l’énergie produite est transformée. Quelque soit l’énergie produite, </a:t>
            </a:r>
            <a:r>
              <a:rPr lang="fr-FR" b="1" dirty="0" smtClean="0"/>
              <a:t>la transformation de l’énergie crée toujours un échauffement.</a:t>
            </a:r>
            <a:r>
              <a:rPr lang="fr-FR" dirty="0" smtClean="0"/>
              <a:t> </a:t>
            </a:r>
          </a:p>
          <a:p>
            <a:pPr marL="0" indent="0">
              <a:buNone/>
            </a:pPr>
            <a:r>
              <a:rPr lang="fr-FR" dirty="0" smtClean="0"/>
              <a:t>Cet échauffement peut être désiré lorsque l’on veut produire de l’énergie thermique ou indésirable lorsque l’on produit de l’énergie mécanique ou chimique car c’est alors une perte d’énergie</a:t>
            </a:r>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19</a:t>
            </a:fld>
            <a:endParaRPr lang="fr-FR"/>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395" y="4512154"/>
            <a:ext cx="3631721" cy="2042843"/>
          </a:xfrm>
          <a:prstGeom prst="rect">
            <a:avLst/>
          </a:prstGeom>
        </p:spPr>
      </p:pic>
    </p:spTree>
    <p:extLst>
      <p:ext uri="{BB962C8B-B14F-4D97-AF65-F5344CB8AC3E}">
        <p14:creationId xmlns:p14="http://schemas.microsoft.com/office/powerpoint/2010/main" val="4279831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Etude thermique d’un circuit électrique</a:t>
            </a:r>
          </a:p>
        </p:txBody>
      </p:sp>
      <p:sp>
        <p:nvSpPr>
          <p:cNvPr id="3" name="Espace réservé du contenu 2"/>
          <p:cNvSpPr>
            <a:spLocks noGrp="1"/>
          </p:cNvSpPr>
          <p:nvPr>
            <p:ph idx="1"/>
          </p:nvPr>
        </p:nvSpPr>
        <p:spPr/>
        <p:txBody>
          <a:bodyPr/>
          <a:lstStyle/>
          <a:p>
            <a:pPr marL="0" indent="0">
              <a:buNone/>
            </a:pPr>
            <a:r>
              <a:rPr lang="fr-FR" dirty="0" smtClean="0"/>
              <a:t>Le déplacement des charges électriques dans un matériau donné est plus ou moins facile.</a:t>
            </a:r>
          </a:p>
          <a:p>
            <a:pPr marL="0" indent="0">
              <a:buNone/>
            </a:pPr>
            <a:r>
              <a:rPr lang="fr-FR" dirty="0" smtClean="0"/>
              <a:t>C’est ainsi que nous pouvons considérer plusieurs types de matériaux : des conducteurs ou des isolants.</a:t>
            </a:r>
          </a:p>
          <a:p>
            <a:r>
              <a:rPr lang="fr-FR" dirty="0" smtClean="0"/>
              <a:t>Les </a:t>
            </a:r>
            <a:r>
              <a:rPr lang="fr-FR" b="1" dirty="0" smtClean="0"/>
              <a:t>matériaux isolants </a:t>
            </a:r>
            <a:r>
              <a:rPr lang="fr-FR" dirty="0" smtClean="0"/>
              <a:t>s’opposent au passage du courant électrique</a:t>
            </a:r>
          </a:p>
          <a:p>
            <a:r>
              <a:rPr lang="fr-FR" dirty="0" smtClean="0"/>
              <a:t>Les </a:t>
            </a:r>
            <a:r>
              <a:rPr lang="fr-FR" b="1" dirty="0" smtClean="0"/>
              <a:t>matériaux conducteurs </a:t>
            </a:r>
            <a:r>
              <a:rPr lang="fr-FR" dirty="0" smtClean="0"/>
              <a:t>laissent passer plus ou moins facilement le courant électrique</a:t>
            </a:r>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20</a:t>
            </a:fld>
            <a:endParaRPr lang="fr-FR"/>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673" y="4640722"/>
            <a:ext cx="4170009" cy="1957351"/>
          </a:xfrm>
          <a:prstGeom prst="rect">
            <a:avLst/>
          </a:prstGeom>
        </p:spPr>
      </p:pic>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5682" y="4640722"/>
            <a:ext cx="2935280" cy="1956089"/>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0962" y="4639459"/>
            <a:ext cx="2625715" cy="1957351"/>
          </a:xfrm>
          <a:prstGeom prst="rect">
            <a:avLst/>
          </a:prstGeom>
        </p:spPr>
      </p:pic>
    </p:spTree>
    <p:extLst>
      <p:ext uri="{BB962C8B-B14F-4D97-AF65-F5344CB8AC3E}">
        <p14:creationId xmlns:p14="http://schemas.microsoft.com/office/powerpoint/2010/main" val="348308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résistances</a:t>
            </a:r>
            <a:endParaRPr lang="fr-FR" dirty="0"/>
          </a:p>
        </p:txBody>
      </p:sp>
      <p:sp>
        <p:nvSpPr>
          <p:cNvPr id="3" name="Espace réservé du contenu 2"/>
          <p:cNvSpPr>
            <a:spLocks noGrp="1"/>
          </p:cNvSpPr>
          <p:nvPr>
            <p:ph idx="1"/>
          </p:nvPr>
        </p:nvSpPr>
        <p:spPr/>
        <p:txBody>
          <a:bodyPr/>
          <a:lstStyle/>
          <a:p>
            <a:r>
              <a:rPr lang="fr-FR" dirty="0" smtClean="0"/>
              <a:t>On appelle </a:t>
            </a:r>
            <a:r>
              <a:rPr lang="fr-FR" b="1" dirty="0" smtClean="0"/>
              <a:t>résistance électrique </a:t>
            </a:r>
            <a:r>
              <a:rPr lang="fr-FR" dirty="0" smtClean="0"/>
              <a:t>d’un conducteur sa capacité à s’opposer au passage du courant électrique. La résistance électrique provoque un échauffement: c’est </a:t>
            </a:r>
            <a:r>
              <a:rPr lang="fr-FR" b="1" dirty="0" smtClean="0"/>
              <a:t>l’effet Joule</a:t>
            </a:r>
          </a:p>
          <a:p>
            <a:r>
              <a:rPr lang="fr-FR" dirty="0" smtClean="0"/>
              <a:t>Un récepteur dont le seul but est de s’opposer au passage du courant d’appelle un </a:t>
            </a:r>
            <a:r>
              <a:rPr lang="fr-FR" b="1" dirty="0" smtClean="0"/>
              <a:t>résistor</a:t>
            </a:r>
          </a:p>
          <a:p>
            <a:endParaRPr lang="fr-FR" b="1"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21</a:t>
            </a:fld>
            <a:endParaRPr lang="fr-F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7206" y="3231615"/>
            <a:ext cx="3069804" cy="3057525"/>
          </a:xfrm>
          <a:prstGeom prst="rect">
            <a:avLst/>
          </a:prstGeom>
        </p:spPr>
      </p:pic>
      <p:sp>
        <p:nvSpPr>
          <p:cNvPr id="7" name="ZoneTexte 6"/>
          <p:cNvSpPr txBox="1"/>
          <p:nvPr/>
        </p:nvSpPr>
        <p:spPr>
          <a:xfrm>
            <a:off x="569343" y="3579962"/>
            <a:ext cx="6564702" cy="2677656"/>
          </a:xfrm>
          <a:prstGeom prst="rect">
            <a:avLst/>
          </a:prstGeom>
          <a:noFill/>
        </p:spPr>
        <p:txBody>
          <a:bodyPr wrap="square" rtlCol="0">
            <a:spAutoFit/>
          </a:bodyPr>
          <a:lstStyle/>
          <a:p>
            <a:r>
              <a:rPr lang="fr-FR" sz="2400" dirty="0" smtClean="0"/>
              <a:t>Le résistor ne produit rien. Il consomme de l’énergie électrique et la transforme intégralement en énergie thermique. On dit que c’est un </a:t>
            </a:r>
            <a:r>
              <a:rPr lang="fr-FR" sz="2400" b="1" dirty="0" smtClean="0"/>
              <a:t>dipôle passif. </a:t>
            </a:r>
            <a:r>
              <a:rPr lang="fr-FR" sz="2400" dirty="0" smtClean="0"/>
              <a:t>De plus les deux bornes d’un résistor ne sont pas repérées, on peut le brancher indifféremment dans un sens ou dans l’autre : il est </a:t>
            </a:r>
            <a:r>
              <a:rPr lang="fr-FR" sz="2400" b="1" dirty="0" smtClean="0"/>
              <a:t>non polarisé</a:t>
            </a:r>
            <a:endParaRPr lang="fr-FR" sz="2400" b="1" dirty="0"/>
          </a:p>
        </p:txBody>
      </p:sp>
    </p:spTree>
    <p:extLst>
      <p:ext uri="{BB962C8B-B14F-4D97-AF65-F5344CB8AC3E}">
        <p14:creationId xmlns:p14="http://schemas.microsoft.com/office/powerpoint/2010/main" val="3769829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1569" y="4069398"/>
            <a:ext cx="3555245" cy="1996122"/>
          </a:xfrm>
          <a:prstGeom prst="rect">
            <a:avLst/>
          </a:prstGeom>
        </p:spPr>
      </p:pic>
      <p:sp>
        <p:nvSpPr>
          <p:cNvPr id="2" name="Titre 1"/>
          <p:cNvSpPr>
            <a:spLocks noGrp="1"/>
          </p:cNvSpPr>
          <p:nvPr>
            <p:ph type="title"/>
          </p:nvPr>
        </p:nvSpPr>
        <p:spPr/>
        <p:txBody>
          <a:bodyPr/>
          <a:lstStyle/>
          <a:p>
            <a:r>
              <a:rPr lang="fr-FR" dirty="0" smtClean="0"/>
              <a:t>Les résistances</a:t>
            </a:r>
            <a:endParaRPr lang="fr-FR" dirty="0"/>
          </a:p>
        </p:txBody>
      </p:sp>
      <p:sp>
        <p:nvSpPr>
          <p:cNvPr id="3" name="Espace réservé du contenu 2"/>
          <p:cNvSpPr>
            <a:spLocks noGrp="1"/>
          </p:cNvSpPr>
          <p:nvPr>
            <p:ph idx="1"/>
          </p:nvPr>
        </p:nvSpPr>
        <p:spPr>
          <a:xfrm>
            <a:off x="4206240" y="1321327"/>
            <a:ext cx="6748272" cy="5277593"/>
          </a:xfrm>
        </p:spPr>
        <p:txBody>
          <a:bodyPr>
            <a:normAutofit lnSpcReduction="10000"/>
          </a:bodyPr>
          <a:lstStyle/>
          <a:p>
            <a:r>
              <a:rPr lang="fr-FR" dirty="0" smtClean="0"/>
              <a:t>La résistance peut être comparée au frottement d’un liquide dans une conduite ou d’un projectile dans l’air.</a:t>
            </a:r>
          </a:p>
          <a:p>
            <a:r>
              <a:rPr lang="fr-FR" b="1" dirty="0" smtClean="0"/>
              <a:t>Le résistor transforme toute l’énergie électrique en chaleur.</a:t>
            </a:r>
          </a:p>
          <a:p>
            <a:r>
              <a:rPr lang="fr-FR" dirty="0" smtClean="0"/>
              <a:t>Le résistor est notée R et la résistance s’exprime en ohms : </a:t>
            </a:r>
            <a:r>
              <a:rPr lang="el-GR" dirty="0" smtClean="0"/>
              <a:t>Ω</a:t>
            </a:r>
            <a:endParaRPr lang="fr-FR" dirty="0" smtClean="0"/>
          </a:p>
          <a:p>
            <a:r>
              <a:rPr lang="fr-FR" dirty="0" smtClean="0"/>
              <a:t>Symbole d’un récepteur purement résistif :</a:t>
            </a:r>
          </a:p>
          <a:p>
            <a:endParaRPr lang="fr-FR" dirty="0"/>
          </a:p>
          <a:p>
            <a:endParaRPr lang="fr-FR" dirty="0" smtClean="0"/>
          </a:p>
          <a:p>
            <a:pPr marL="0" indent="0">
              <a:buNone/>
            </a:pPr>
            <a:r>
              <a:rPr lang="fr-FR" dirty="0" smtClean="0"/>
              <a:t>L’inverse de la résistance est la conductance.</a:t>
            </a:r>
            <a:br>
              <a:rPr lang="fr-FR" dirty="0" smtClean="0"/>
            </a:br>
            <a:r>
              <a:rPr lang="fr-FR" dirty="0" smtClean="0"/>
              <a:t>Elle est notée G et s’exprime en siemens : (S)</a:t>
            </a:r>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22</a:t>
            </a:fld>
            <a:endParaRPr lang="fr-FR"/>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726" y="1531455"/>
            <a:ext cx="3057885" cy="366230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ZoneTexte 7"/>
          <p:cNvSpPr txBox="1"/>
          <p:nvPr/>
        </p:nvSpPr>
        <p:spPr>
          <a:xfrm>
            <a:off x="870560" y="5601268"/>
            <a:ext cx="2665563" cy="646331"/>
          </a:xfrm>
          <a:prstGeom prst="rect">
            <a:avLst/>
          </a:prstGeom>
          <a:noFill/>
        </p:spPr>
        <p:txBody>
          <a:bodyPr wrap="square" rtlCol="0">
            <a:spAutoFit/>
          </a:bodyPr>
          <a:lstStyle/>
          <a:p>
            <a:pPr algn="ctr"/>
            <a:r>
              <a:rPr lang="fr-FR" i="1" dirty="0" smtClean="0"/>
              <a:t>James Prescott Joule</a:t>
            </a:r>
          </a:p>
          <a:p>
            <a:pPr algn="ctr"/>
            <a:r>
              <a:rPr lang="fr-FR" i="1" dirty="0" smtClean="0"/>
              <a:t>1818 - 1889</a:t>
            </a:r>
            <a:endParaRPr lang="fr-FR" i="1" dirty="0"/>
          </a:p>
        </p:txBody>
      </p:sp>
    </p:spTree>
    <p:extLst>
      <p:ext uri="{BB962C8B-B14F-4D97-AF65-F5344CB8AC3E}">
        <p14:creationId xmlns:p14="http://schemas.microsoft.com/office/powerpoint/2010/main" val="3645757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Etude thermique d’un circuit électrique</a:t>
            </a:r>
          </a:p>
        </p:txBody>
      </p:sp>
      <p:sp>
        <p:nvSpPr>
          <p:cNvPr id="3" name="Espace réservé du contenu 2"/>
          <p:cNvSpPr>
            <a:spLocks noGrp="1"/>
          </p:cNvSpPr>
          <p:nvPr>
            <p:ph idx="1"/>
          </p:nvPr>
        </p:nvSpPr>
        <p:spPr/>
        <p:txBody>
          <a:bodyPr/>
          <a:lstStyle/>
          <a:p>
            <a:r>
              <a:rPr lang="fr-FR" u="sng" dirty="0" smtClean="0"/>
              <a:t>La loi de Joule</a:t>
            </a:r>
          </a:p>
          <a:p>
            <a:pPr marL="0" indent="0">
              <a:buNone/>
            </a:pPr>
            <a:r>
              <a:rPr lang="fr-FR" dirty="0" smtClean="0"/>
              <a:t>Nous avons vu que la résistance électrique en s’opposant au passage du courant électrique provoque un échauffement appelé </a:t>
            </a:r>
            <a:r>
              <a:rPr lang="fr-FR" b="1" dirty="0" smtClean="0"/>
              <a:t>Effet Joule</a:t>
            </a:r>
          </a:p>
          <a:p>
            <a:pPr marL="0" indent="0">
              <a:buNone/>
            </a:pPr>
            <a:r>
              <a:rPr lang="fr-FR" b="1" dirty="0" smtClean="0"/>
              <a:t>L’énergie thermique </a:t>
            </a:r>
            <a:r>
              <a:rPr lang="fr-FR" dirty="0" smtClean="0"/>
              <a:t>est égale :</a:t>
            </a:r>
          </a:p>
          <a:p>
            <a:pPr marL="0" indent="0">
              <a:buNone/>
            </a:pPr>
            <a:endParaRPr lang="fr-FR" dirty="0"/>
          </a:p>
          <a:p>
            <a:pPr marL="0" indent="0">
              <a:buNone/>
            </a:pPr>
            <a:endParaRPr lang="fr-FR" dirty="0" smtClean="0"/>
          </a:p>
          <a:p>
            <a:pPr marL="0" indent="0">
              <a:buNone/>
            </a:pPr>
            <a:r>
              <a:rPr lang="fr-FR" dirty="0" smtClean="0"/>
              <a:t>La </a:t>
            </a:r>
            <a:r>
              <a:rPr lang="fr-FR" b="1" dirty="0" smtClean="0"/>
              <a:t>puissance</a:t>
            </a:r>
            <a:r>
              <a:rPr lang="fr-FR" dirty="0" smtClean="0"/>
              <a:t> dissipée en chaleur est égale à </a:t>
            </a:r>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23</a:t>
            </a:fld>
            <a:endParaRPr lang="fr-FR"/>
          </a:p>
        </p:txBody>
      </p:sp>
      <p:sp>
        <p:nvSpPr>
          <p:cNvPr id="6" name="ZoneTexte 5"/>
          <p:cNvSpPr txBox="1"/>
          <p:nvPr/>
        </p:nvSpPr>
        <p:spPr>
          <a:xfrm>
            <a:off x="3124200" y="3566160"/>
            <a:ext cx="3002280"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fr-FR" sz="3600" dirty="0" smtClean="0"/>
              <a:t>W = R x I² x t</a:t>
            </a:r>
            <a:endParaRPr lang="fr-FR" sz="3600" dirty="0"/>
          </a:p>
        </p:txBody>
      </p:sp>
      <p:sp>
        <p:nvSpPr>
          <p:cNvPr id="7" name="ZoneTexte 6"/>
          <p:cNvSpPr txBox="1"/>
          <p:nvPr/>
        </p:nvSpPr>
        <p:spPr>
          <a:xfrm>
            <a:off x="3124200" y="5334000"/>
            <a:ext cx="219456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fr-FR" sz="3600" dirty="0" smtClean="0"/>
              <a:t>P = R x I²</a:t>
            </a:r>
            <a:endParaRPr lang="fr-FR" sz="3600" dirty="0"/>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2036" y="3456305"/>
            <a:ext cx="3352164" cy="3012757"/>
          </a:xfrm>
          <a:prstGeom prst="rect">
            <a:avLst/>
          </a:prstGeom>
        </p:spPr>
      </p:pic>
    </p:spTree>
    <p:extLst>
      <p:ext uri="{BB962C8B-B14F-4D97-AF65-F5344CB8AC3E}">
        <p14:creationId xmlns:p14="http://schemas.microsoft.com/office/powerpoint/2010/main" val="1037394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loi d’Ohm</a:t>
            </a:r>
            <a:endParaRPr lang="fr-FR" dirty="0"/>
          </a:p>
        </p:txBody>
      </p:sp>
      <p:sp>
        <p:nvSpPr>
          <p:cNvPr id="3" name="Espace réservé du contenu 2"/>
          <p:cNvSpPr>
            <a:spLocks noGrp="1"/>
          </p:cNvSpPr>
          <p:nvPr>
            <p:ph idx="1"/>
          </p:nvPr>
        </p:nvSpPr>
        <p:spPr/>
        <p:txBody>
          <a:bodyPr/>
          <a:lstStyle/>
          <a:p>
            <a:r>
              <a:rPr lang="fr-FR" dirty="0" smtClean="0"/>
              <a:t>Pour un récepteur électrique de résistance R sous une tension U et parcouru par un courant I pendant un temps donnée nous donne :</a:t>
            </a:r>
          </a:p>
          <a:p>
            <a:endParaRPr lang="fr-FR" dirty="0"/>
          </a:p>
          <a:p>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24</a:t>
            </a:fld>
            <a:endParaRPr lang="fr-F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974" y="2256409"/>
            <a:ext cx="4282546" cy="4032731"/>
          </a:xfrm>
          <a:prstGeom prst="rect">
            <a:avLst/>
          </a:prstGeom>
        </p:spPr>
      </p:pic>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3894" y="2545298"/>
            <a:ext cx="3743842" cy="3743842"/>
          </a:xfrm>
          <a:prstGeom prst="rect">
            <a:avLst/>
          </a:prstGeom>
        </p:spPr>
      </p:pic>
    </p:spTree>
    <p:extLst>
      <p:ext uri="{BB962C8B-B14F-4D97-AF65-F5344CB8AC3E}">
        <p14:creationId xmlns:p14="http://schemas.microsoft.com/office/powerpoint/2010/main" val="3722745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Association de résistances</a:t>
            </a:r>
            <a:endParaRPr lang="fr-FR" dirty="0"/>
          </a:p>
        </p:txBody>
      </p:sp>
      <p:sp>
        <p:nvSpPr>
          <p:cNvPr id="3" name="Espace réservé du contenu 2"/>
          <p:cNvSpPr>
            <a:spLocks noGrp="1"/>
          </p:cNvSpPr>
          <p:nvPr>
            <p:ph idx="1"/>
          </p:nvPr>
        </p:nvSpPr>
        <p:spPr/>
        <p:txBody>
          <a:bodyPr/>
          <a:lstStyle/>
          <a:p>
            <a:pPr marL="0" indent="0">
              <a:buNone/>
            </a:pPr>
            <a:r>
              <a:rPr lang="fr-FR" u="sng" dirty="0" smtClean="0"/>
              <a:t>Branchement de résistances en série</a:t>
            </a:r>
          </a:p>
          <a:p>
            <a:pPr marL="0" indent="0">
              <a:buNone/>
            </a:pPr>
            <a:r>
              <a:rPr lang="fr-FR" dirty="0" smtClean="0"/>
              <a:t>Lorsque des résistances sont branchées en série, elles sont traversées par le même courant d’intensité I.</a:t>
            </a:r>
          </a:p>
          <a:p>
            <a:pPr marL="0" indent="0">
              <a:buNone/>
            </a:pPr>
            <a:endParaRPr lang="fr-FR" dirty="0" smtClean="0"/>
          </a:p>
          <a:p>
            <a:pPr marL="0" indent="0">
              <a:buNone/>
            </a:pPr>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25</a:t>
            </a:fld>
            <a:endParaRPr lang="fr-FR"/>
          </a:p>
        </p:txBody>
      </p:sp>
      <p:pic>
        <p:nvPicPr>
          <p:cNvPr id="6" name="Image 5"/>
          <p:cNvPicPr>
            <a:picLocks noChangeAspect="1"/>
          </p:cNvPicPr>
          <p:nvPr/>
        </p:nvPicPr>
        <p:blipFill>
          <a:blip r:embed="rId2"/>
          <a:stretch>
            <a:fillRect/>
          </a:stretch>
        </p:blipFill>
        <p:spPr>
          <a:xfrm>
            <a:off x="6322309" y="2633237"/>
            <a:ext cx="3368425" cy="3458527"/>
          </a:xfrm>
          <a:prstGeom prst="rect">
            <a:avLst/>
          </a:prstGeom>
        </p:spPr>
      </p:pic>
      <p:sp>
        <p:nvSpPr>
          <p:cNvPr id="7" name="ZoneTexte 6"/>
          <p:cNvSpPr txBox="1"/>
          <p:nvPr/>
        </p:nvSpPr>
        <p:spPr>
          <a:xfrm>
            <a:off x="504825" y="4885718"/>
            <a:ext cx="5224843"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2400" dirty="0" smtClean="0"/>
              <a:t>Dans un branchement en série , la résistance équivalente </a:t>
            </a:r>
            <a:r>
              <a:rPr lang="fr-FR" sz="2400" dirty="0" err="1" smtClean="0"/>
              <a:t>Réq</a:t>
            </a:r>
            <a:r>
              <a:rPr lang="fr-FR" sz="2400" dirty="0" smtClean="0"/>
              <a:t> est la somme des résistances</a:t>
            </a:r>
            <a:endParaRPr lang="fr-FR" sz="2400" dirty="0"/>
          </a:p>
        </p:txBody>
      </p:sp>
      <mc:AlternateContent xmlns:mc="http://schemas.openxmlformats.org/markup-compatibility/2006" xmlns:a14="http://schemas.microsoft.com/office/drawing/2010/main">
        <mc:Choice Requires="a14">
          <p:sp>
            <p:nvSpPr>
              <p:cNvPr id="8" name="Rectangle 7"/>
              <p:cNvSpPr/>
              <p:nvPr/>
            </p:nvSpPr>
            <p:spPr>
              <a:xfrm>
                <a:off x="0" y="2838422"/>
                <a:ext cx="6096000" cy="1736245"/>
              </a:xfrm>
              <a:prstGeom prst="rect">
                <a:avLst/>
              </a:prstGeom>
            </p:spPr>
            <p:txBody>
              <a:bodyPr>
                <a:spAutoFit/>
              </a:bodyPr>
              <a:lstStyle/>
              <a:p>
                <a:pPr marR="180340" algn="just">
                  <a:spcAft>
                    <a:spcPts val="0"/>
                  </a:spcAft>
                </a:pPr>
                <a14:m>
                  <m:oMathPara xmlns:m="http://schemas.openxmlformats.org/officeDocument/2006/math">
                    <m:oMathParaPr>
                      <m:jc m:val="centerGroup"/>
                    </m:oMathParaPr>
                    <m:oMath xmlns:m="http://schemas.openxmlformats.org/officeDocument/2006/math">
                      <m:sSub>
                        <m:sSubPr>
                          <m:ctrlPr>
                            <a:rPr lang="fr-FR" sz="2800" b="1"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𝑹</m:t>
                          </m:r>
                        </m:e>
                        <m:sub>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𝒆𝒒</m:t>
                          </m:r>
                        </m:sub>
                      </m:sSub>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nary>
                        <m:naryPr>
                          <m:chr m:val="∑"/>
                          <m:limLoc m:val="undOvr"/>
                          <m:ctrlP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naryPr>
                        <m:sub>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𝒊</m:t>
                          </m:r>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𝟏</m:t>
                          </m:r>
                        </m:sub>
                        <m:sup>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𝒏</m:t>
                          </m:r>
                        </m:sup>
                        <m:e>
                          <m:sSub>
                            <m:sSubPr>
                              <m:ctrlP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𝑹</m:t>
                              </m:r>
                            </m:e>
                            <m:sub>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𝒊</m:t>
                              </m:r>
                            </m:sub>
                          </m:sSub>
                        </m:e>
                      </m:nary>
                    </m:oMath>
                  </m:oMathPara>
                </a14:m>
                <a:endParaRPr lang="fr-FR" sz="2800" dirty="0">
                  <a:effectLst/>
                  <a:latin typeface="Century Schoolbook" panose="02040604050505020304" pitchFamily="18" charset="0"/>
                  <a:ea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fr-FR" sz="2800" b="1" i="1">
                              <a:solidFill>
                                <a:srgbClr val="000000"/>
                              </a:solidFill>
                              <a:effectLst/>
                              <a:latin typeface="Cambria Math" panose="02040503050406030204" pitchFamily="18" charset="0"/>
                              <a:cs typeface="Arial" panose="020B0604020202020204" pitchFamily="34" charset="0"/>
                            </a:rPr>
                          </m:ctrlPr>
                        </m:sSubPr>
                        <m:e>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𝑹</m:t>
                          </m:r>
                        </m:e>
                        <m:sub>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𝒆𝒒</m:t>
                          </m:r>
                        </m:sub>
                      </m:sSub>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sSub>
                        <m:sSubPr>
                          <m:ctrlPr>
                            <a:rPr lang="fr-FR" sz="2800" b="1" i="1">
                              <a:solidFill>
                                <a:srgbClr val="000000"/>
                              </a:solidFill>
                              <a:effectLst/>
                              <a:latin typeface="Cambria Math" panose="02040503050406030204" pitchFamily="18" charset="0"/>
                              <a:cs typeface="Arial" panose="020B0604020202020204" pitchFamily="34" charset="0"/>
                            </a:rPr>
                          </m:ctrlPr>
                        </m:sSubPr>
                        <m:e>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𝑹</m:t>
                          </m:r>
                        </m:e>
                        <m:sub>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𝟏</m:t>
                          </m:r>
                        </m:sub>
                      </m:sSub>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sSub>
                        <m:sSubPr>
                          <m:ctrlPr>
                            <a:rPr lang="fr-FR" sz="2800" b="1" i="1">
                              <a:solidFill>
                                <a:srgbClr val="000000"/>
                              </a:solidFill>
                              <a:effectLst/>
                              <a:latin typeface="Cambria Math" panose="02040503050406030204" pitchFamily="18" charset="0"/>
                              <a:cs typeface="Arial" panose="020B0604020202020204" pitchFamily="34" charset="0"/>
                            </a:rPr>
                          </m:ctrlPr>
                        </m:sSubPr>
                        <m:e>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𝑹</m:t>
                          </m:r>
                        </m:e>
                        <m:sub>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𝟐</m:t>
                          </m:r>
                        </m:sub>
                      </m:sSub>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sSub>
                        <m:sSubPr>
                          <m:ctrlPr>
                            <a:rPr lang="fr-FR" sz="2800" b="1" i="1">
                              <a:solidFill>
                                <a:srgbClr val="000000"/>
                              </a:solidFill>
                              <a:effectLst/>
                              <a:latin typeface="Cambria Math" panose="02040503050406030204" pitchFamily="18" charset="0"/>
                              <a:cs typeface="Arial" panose="020B0604020202020204" pitchFamily="34" charset="0"/>
                            </a:rPr>
                          </m:ctrlPr>
                        </m:sSubPr>
                        <m:e>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𝑹</m:t>
                          </m:r>
                        </m:e>
                        <m:sub>
                          <m:r>
                            <a:rPr lang="fr-FR" sz="2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𝒊</m:t>
                          </m:r>
                        </m:sub>
                      </m:sSub>
                    </m:oMath>
                  </m:oMathPara>
                </a14:m>
                <a:endParaRPr lang="fr-FR" dirty="0"/>
              </a:p>
            </p:txBody>
          </p:sp>
        </mc:Choice>
        <mc:Fallback xmlns="">
          <p:sp>
            <p:nvSpPr>
              <p:cNvPr id="8" name="Rectangle 7"/>
              <p:cNvSpPr>
                <a:spLocks noRot="1" noChangeAspect="1" noMove="1" noResize="1" noEditPoints="1" noAdjustHandles="1" noChangeArrowheads="1" noChangeShapeType="1" noTextEdit="1"/>
              </p:cNvSpPr>
              <p:nvPr/>
            </p:nvSpPr>
            <p:spPr>
              <a:xfrm>
                <a:off x="0" y="2838422"/>
                <a:ext cx="6096000" cy="1736245"/>
              </a:xfrm>
              <a:prstGeom prst="rect">
                <a:avLst/>
              </a:prstGeom>
              <a:blipFill rotWithShape="0">
                <a:blip r:embed="rId3"/>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497620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Association de résistances</a:t>
            </a:r>
            <a:endParaRPr lang="fr-FR" dirty="0"/>
          </a:p>
        </p:txBody>
      </p:sp>
      <p:sp>
        <p:nvSpPr>
          <p:cNvPr id="3" name="Espace réservé du contenu 2"/>
          <p:cNvSpPr>
            <a:spLocks noGrp="1"/>
          </p:cNvSpPr>
          <p:nvPr>
            <p:ph idx="1"/>
          </p:nvPr>
        </p:nvSpPr>
        <p:spPr/>
        <p:txBody>
          <a:bodyPr/>
          <a:lstStyle/>
          <a:p>
            <a:pPr marL="0" indent="0">
              <a:buNone/>
            </a:pPr>
            <a:r>
              <a:rPr lang="fr-FR" u="sng" dirty="0" smtClean="0"/>
              <a:t>Branchement de résistances en parallèle</a:t>
            </a:r>
          </a:p>
          <a:p>
            <a:pPr marL="0" indent="0">
              <a:buNone/>
            </a:pPr>
            <a:r>
              <a:rPr lang="fr-FR" dirty="0" smtClean="0"/>
              <a:t>Lorsque des résistances sont branchées en parallèle, elles sont alimentée par la même tension V.</a:t>
            </a:r>
          </a:p>
          <a:p>
            <a:pPr marL="0" indent="0">
              <a:buNone/>
            </a:pPr>
            <a:endParaRPr lang="fr-FR" dirty="0" smtClean="0"/>
          </a:p>
          <a:p>
            <a:pPr marL="0" indent="0">
              <a:buNone/>
            </a:pPr>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26</a:t>
            </a:fld>
            <a:endParaRPr lang="fr-FR"/>
          </a:p>
        </p:txBody>
      </p:sp>
      <p:sp>
        <p:nvSpPr>
          <p:cNvPr id="7" name="ZoneTexte 6"/>
          <p:cNvSpPr txBox="1"/>
          <p:nvPr/>
        </p:nvSpPr>
        <p:spPr>
          <a:xfrm>
            <a:off x="560843" y="5260765"/>
            <a:ext cx="7115175"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2400" dirty="0" smtClean="0"/>
              <a:t>Dans un branchement en parallèle, l’inverse de  la résistance équivalente </a:t>
            </a:r>
            <a:r>
              <a:rPr lang="fr-FR" sz="2400" dirty="0" err="1" smtClean="0"/>
              <a:t>Réq</a:t>
            </a:r>
            <a:r>
              <a:rPr lang="fr-FR" sz="2400" dirty="0" smtClean="0"/>
              <a:t> est la somme des inverses de chacune des résistances</a:t>
            </a:r>
            <a:endParaRPr lang="fr-FR" sz="2400" dirty="0"/>
          </a:p>
        </p:txBody>
      </p:sp>
      <p:pic>
        <p:nvPicPr>
          <p:cNvPr id="9" name="Image 8"/>
          <p:cNvPicPr>
            <a:picLocks noChangeAspect="1"/>
          </p:cNvPicPr>
          <p:nvPr/>
        </p:nvPicPr>
        <p:blipFill>
          <a:blip r:embed="rId2"/>
          <a:stretch>
            <a:fillRect/>
          </a:stretch>
        </p:blipFill>
        <p:spPr>
          <a:xfrm>
            <a:off x="7885378" y="2487902"/>
            <a:ext cx="2143494" cy="3915088"/>
          </a:xfrm>
          <a:prstGeom prst="rect">
            <a:avLst/>
          </a:prstGeom>
        </p:spPr>
      </p:pic>
      <mc:AlternateContent xmlns:mc="http://schemas.openxmlformats.org/markup-compatibility/2006" xmlns:a14="http://schemas.microsoft.com/office/drawing/2010/main">
        <mc:Choice Requires="a14">
          <p:sp>
            <p:nvSpPr>
              <p:cNvPr id="10" name="Zone de texte 281"/>
              <p:cNvSpPr txBox="1"/>
              <p:nvPr/>
            </p:nvSpPr>
            <p:spPr>
              <a:xfrm>
                <a:off x="560843" y="2911475"/>
                <a:ext cx="7115175" cy="215191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180340" algn="just">
                  <a:spcAft>
                    <a:spcPts val="0"/>
                  </a:spcAft>
                </a:pPr>
                <a:r>
                  <a:rPr lang="fr-FR" sz="2400" u="sng" dirty="0" smtClean="0">
                    <a:solidFill>
                      <a:srgbClr val="000000"/>
                    </a:solidFill>
                    <a:effectLst/>
                    <a:latin typeface="Century Schoolbook" panose="02040604050505020304" pitchFamily="18" charset="0"/>
                    <a:ea typeface="Times New Roman" panose="02020603050405020304" pitchFamily="18" charset="0"/>
                    <a:cs typeface="Arial" panose="020B0604020202020204" pitchFamily="34" charset="0"/>
                  </a:rPr>
                  <a:t>Calcul de la résistance équivalente :</a:t>
                </a:r>
                <a:endParaRPr lang="fr-FR" sz="2400" dirty="0">
                  <a:effectLst/>
                  <a:latin typeface="Century Schoolbook" panose="02040604050505020304" pitchFamily="18" charset="0"/>
                  <a:ea typeface="Times New Roman" panose="02020603050405020304" pitchFamily="18" charset="0"/>
                  <a:cs typeface="Times New Roman" panose="02020603050405020304" pitchFamily="18" charset="0"/>
                </a:endParaRPr>
              </a:p>
              <a:p>
                <a:pPr marR="180340" algn="just">
                  <a:spcAft>
                    <a:spcPts val="0"/>
                  </a:spcAft>
                </a:pPr>
                <a14:m>
                  <m:oMathPara xmlns:m="http://schemas.openxmlformats.org/officeDocument/2006/math">
                    <m:oMathParaPr>
                      <m:jc m:val="centerGroup"/>
                    </m:oMathParaPr>
                    <m:oMath xmlns:m="http://schemas.openxmlformats.org/officeDocument/2006/math">
                      <m:sSub>
                        <m:sSubPr>
                          <m:ctrlP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𝑹</m:t>
                          </m:r>
                        </m:e>
                        <m:sub>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𝒆𝒒</m:t>
                          </m:r>
                        </m:sub>
                      </m:sSub>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nary>
                        <m:naryPr>
                          <m:chr m:val="∑"/>
                          <m:limLoc m:val="undOvr"/>
                          <m:ctrlP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naryPr>
                        <m:sub>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𝒊</m:t>
                          </m:r>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𝟏</m:t>
                          </m:r>
                        </m:sub>
                        <m:sup>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𝒏</m:t>
                          </m:r>
                        </m:sup>
                        <m:e>
                          <m:f>
                            <m:fPr>
                              <m:ctrlP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𝟏</m:t>
                              </m:r>
                            </m:num>
                            <m:den>
                              <m:sSub>
                                <m:sSubPr>
                                  <m:ctrlP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𝑹</m:t>
                                  </m:r>
                                </m:e>
                                <m:sub>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𝒊</m:t>
                                  </m:r>
                                </m:sub>
                              </m:sSub>
                            </m:den>
                          </m:f>
                        </m:e>
                      </m:nary>
                    </m:oMath>
                  </m:oMathPara>
                </a14:m>
                <a:endParaRPr lang="fr-FR" sz="2400" dirty="0">
                  <a:effectLst/>
                  <a:latin typeface="Century Schoolbook" panose="02040604050505020304" pitchFamily="18" charset="0"/>
                  <a:ea typeface="Times New Roman" panose="02020603050405020304" pitchFamily="18" charset="0"/>
                  <a:cs typeface="Times New Roman" panose="02020603050405020304" pitchFamily="18" charset="0"/>
                </a:endParaRPr>
              </a:p>
              <a:p>
                <a:pPr marR="180340" algn="just">
                  <a:spcAft>
                    <a:spcPts val="0"/>
                  </a:spcAft>
                </a:pPr>
                <a14:m>
                  <m:oMathPara xmlns:m="http://schemas.openxmlformats.org/officeDocument/2006/math">
                    <m:oMathParaPr>
                      <m:jc m:val="centerGroup"/>
                    </m:oMathParaPr>
                    <m:oMath xmlns:m="http://schemas.openxmlformats.org/officeDocument/2006/math">
                      <m:sSub>
                        <m:sSubPr>
                          <m:ctrlPr>
                            <a:rPr lang="fr-FR" sz="2400" b="1" i="1"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𝑹</m:t>
                          </m:r>
                        </m:e>
                        <m:sub>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𝒆𝒒</m:t>
                          </m:r>
                        </m:sub>
                      </m:sSub>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𝟏</m:t>
                          </m:r>
                        </m:num>
                        <m:den>
                          <m:sSub>
                            <m:sSubPr>
                              <m:ctrlP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𝑹</m:t>
                              </m:r>
                            </m:e>
                            <m:sub>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𝟏</m:t>
                              </m:r>
                            </m:sub>
                          </m:sSub>
                        </m:den>
                      </m:f>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𝟏</m:t>
                          </m:r>
                        </m:num>
                        <m:den>
                          <m:sSub>
                            <m:sSubPr>
                              <m:ctrlP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𝑹</m:t>
                              </m:r>
                            </m:e>
                            <m:sub>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𝟐</m:t>
                              </m:r>
                            </m:sub>
                          </m:sSub>
                        </m:den>
                      </m:f>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𝟏</m:t>
                          </m:r>
                        </m:num>
                        <m:den>
                          <m:sSub>
                            <m:sSubPr>
                              <m:ctrlP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𝑹</m:t>
                              </m:r>
                            </m:e>
                            <m:sub>
                              <m:r>
                                <a:rPr lang="fr-FR" sz="2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𝒊</m:t>
                              </m:r>
                            </m:sub>
                          </m:sSub>
                        </m:den>
                      </m:f>
                    </m:oMath>
                  </m:oMathPara>
                </a14:m>
                <a:endParaRPr lang="fr-FR" sz="2400" dirty="0">
                  <a:effectLst/>
                  <a:latin typeface="Century Schoolbook" panose="02040604050505020304" pitchFamily="18" charset="0"/>
                  <a:ea typeface="Times New Roman" panose="02020603050405020304" pitchFamily="18" charset="0"/>
                  <a:cs typeface="Times New Roman" panose="02020603050405020304" pitchFamily="18" charset="0"/>
                </a:endParaRPr>
              </a:p>
              <a:p>
                <a:pPr marR="180340" algn="just">
                  <a:spcAft>
                    <a:spcPts val="0"/>
                  </a:spcAft>
                </a:pPr>
                <a:r>
                  <a:rPr lang="fr-FR" sz="2400" b="1" dirty="0">
                    <a:solidFill>
                      <a:srgbClr val="000000"/>
                    </a:solidFill>
                    <a:effectLst/>
                    <a:latin typeface="Century Schoolbook" panose="02040604050505020304" pitchFamily="18" charset="0"/>
                    <a:ea typeface="Times New Roman" panose="02020603050405020304" pitchFamily="18" charset="0"/>
                    <a:cs typeface="Arial" panose="020B0604020202020204" pitchFamily="34" charset="0"/>
                  </a:rPr>
                  <a:t> </a:t>
                </a:r>
                <a:endParaRPr lang="fr-FR" sz="2400" dirty="0">
                  <a:effectLst/>
                  <a:latin typeface="Century Schoolbook" panose="02040604050505020304" pitchFamily="18" charset="0"/>
                  <a:ea typeface="Times New Roman" panose="02020603050405020304" pitchFamily="18" charset="0"/>
                  <a:cs typeface="Times New Roman" panose="02020603050405020304" pitchFamily="18" charset="0"/>
                </a:endParaRPr>
              </a:p>
            </p:txBody>
          </p:sp>
        </mc:Choice>
        <mc:Fallback xmlns="">
          <p:sp>
            <p:nvSpPr>
              <p:cNvPr id="10" name="Zone de texte 281"/>
              <p:cNvSpPr txBox="1">
                <a:spLocks noRot="1" noChangeAspect="1" noMove="1" noResize="1" noEditPoints="1" noAdjustHandles="1" noChangeArrowheads="1" noChangeShapeType="1" noTextEdit="1"/>
              </p:cNvSpPr>
              <p:nvPr/>
            </p:nvSpPr>
            <p:spPr>
              <a:xfrm>
                <a:off x="560843" y="2911475"/>
                <a:ext cx="7115175" cy="2151914"/>
              </a:xfrm>
              <a:prstGeom prst="rect">
                <a:avLst/>
              </a:prstGeom>
              <a:blipFill rotWithShape="0">
                <a:blip r:embed="rId3"/>
                <a:stretch>
                  <a:fillRect l="-1285" t="-2266"/>
                </a:stretch>
              </a:blipFill>
              <a:ln w="6350">
                <a:noFill/>
              </a:ln>
              <a:effectLst/>
            </p:spPr>
            <p:txBody>
              <a:bodyPr/>
              <a:lstStyle/>
              <a:p>
                <a:r>
                  <a:rPr lang="fr-FR">
                    <a:noFill/>
                  </a:rPr>
                  <a:t> </a:t>
                </a:r>
              </a:p>
            </p:txBody>
          </p:sp>
        </mc:Fallback>
      </mc:AlternateContent>
    </p:spTree>
    <p:extLst>
      <p:ext uri="{BB962C8B-B14F-4D97-AF65-F5344CB8AC3E}">
        <p14:creationId xmlns:p14="http://schemas.microsoft.com/office/powerpoint/2010/main" val="1851522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pont diviseur de tension</a:t>
            </a:r>
            <a:endParaRPr lang="fr-FR" dirty="0"/>
          </a:p>
        </p:txBody>
      </p:sp>
      <p:sp>
        <p:nvSpPr>
          <p:cNvPr id="3" name="Espace réservé du contenu 2"/>
          <p:cNvSpPr>
            <a:spLocks noGrp="1"/>
          </p:cNvSpPr>
          <p:nvPr>
            <p:ph idx="1"/>
          </p:nvPr>
        </p:nvSpPr>
        <p:spPr/>
        <p:txBody>
          <a:bodyPr/>
          <a:lstStyle/>
          <a:p>
            <a:pPr marL="0" indent="0">
              <a:buNone/>
            </a:pPr>
            <a:r>
              <a:rPr lang="fr-FR" b="1" u="sng" dirty="0" smtClean="0"/>
              <a:t> </a:t>
            </a:r>
            <a:r>
              <a:rPr lang="fr-FR" b="1" u="sng" dirty="0"/>
              <a:t>Présentation</a:t>
            </a:r>
            <a:endParaRPr lang="fr-FR" dirty="0"/>
          </a:p>
          <a:p>
            <a:pPr marL="0" indent="0">
              <a:buNone/>
            </a:pPr>
            <a:r>
              <a:rPr lang="fr-FR" dirty="0" smtClean="0"/>
              <a:t>Le </a:t>
            </a:r>
            <a:r>
              <a:rPr lang="fr-FR" dirty="0"/>
              <a:t>montage Pont diviseur de tension est le moyen plus simple d’abaisser une tension continue. Il est constitué de deux résistances de base en série. Pour appliquer la « règle du pont diviseur de tension », il faut absolument que le courant traversant le résistor R1 soit identique au courant traversant le résistor R2.</a:t>
            </a:r>
          </a:p>
          <a:p>
            <a:pPr marL="0" indent="0">
              <a:buNone/>
            </a:pPr>
            <a:r>
              <a:rPr lang="fr-FR" dirty="0"/>
              <a:t>On retrouve ce montage dans la plupart des schémas électriques. C'est donc un des montages les plus importants. Il faut absolument pouvoir le reconnaitre et savoir les formules théoriques de ce montage par cœur.</a:t>
            </a:r>
          </a:p>
          <a:p>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27</a:t>
            </a:fld>
            <a:endParaRPr lang="fr-FR"/>
          </a:p>
        </p:txBody>
      </p:sp>
    </p:spTree>
    <p:extLst>
      <p:ext uri="{BB962C8B-B14F-4D97-AF65-F5344CB8AC3E}">
        <p14:creationId xmlns:p14="http://schemas.microsoft.com/office/powerpoint/2010/main" val="1793303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pont diviseur de tension</a:t>
            </a:r>
          </a:p>
        </p:txBody>
      </p:sp>
      <p:sp>
        <p:nvSpPr>
          <p:cNvPr id="3" name="Espace réservé du contenu 2"/>
          <p:cNvSpPr>
            <a:spLocks noGrp="1"/>
          </p:cNvSpPr>
          <p:nvPr>
            <p:ph idx="1"/>
          </p:nvPr>
        </p:nvSpPr>
        <p:spPr/>
        <p:txBody>
          <a:bodyPr/>
          <a:lstStyle/>
          <a:p>
            <a:r>
              <a:rPr lang="fr-FR" b="1" u="sng" dirty="0" smtClean="0"/>
              <a:t>Principe</a:t>
            </a:r>
            <a:endParaRPr lang="fr-FR" dirty="0"/>
          </a:p>
          <a:p>
            <a:r>
              <a:rPr lang="fr-FR" dirty="0"/>
              <a:t>Dans un montage pont diviseur de tension, la tension de sortie aux bornes d'un des résistors est égale au produit de la tension d'entrée multipliée par la valeur du résistor ou est mesurée cette tension et divisée par la somme des valeurs des deux résistors du montage</a:t>
            </a:r>
          </a:p>
          <a:p>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28</a:t>
            </a:fld>
            <a:endParaRPr lang="fr-FR"/>
          </a:p>
        </p:txBody>
      </p:sp>
      <p:pic>
        <p:nvPicPr>
          <p:cNvPr id="7" name="Image 6" descr="http://fr.flossmanuals.net/arduino/_booki/arduino/static/diviseur_tension.png"/>
          <p:cNvPicPr/>
          <p:nvPr/>
        </p:nvPicPr>
        <p:blipFill>
          <a:blip r:embed="rId2">
            <a:extLst>
              <a:ext uri="{28A0092B-C50C-407E-A947-70E740481C1C}">
                <a14:useLocalDpi xmlns:a14="http://schemas.microsoft.com/office/drawing/2010/main" val="0"/>
              </a:ext>
            </a:extLst>
          </a:blip>
          <a:srcRect/>
          <a:stretch>
            <a:fillRect/>
          </a:stretch>
        </p:blipFill>
        <p:spPr bwMode="auto">
          <a:xfrm>
            <a:off x="757507" y="3509871"/>
            <a:ext cx="2598168" cy="2925433"/>
          </a:xfrm>
          <a:prstGeom prst="rect">
            <a:avLst/>
          </a:prstGeom>
          <a:noFill/>
          <a:ln>
            <a:noFill/>
          </a:ln>
        </p:spPr>
      </p:pic>
      <mc:AlternateContent xmlns:mc="http://schemas.openxmlformats.org/markup-compatibility/2006" xmlns:a14="http://schemas.microsoft.com/office/drawing/2010/main">
        <mc:Choice Requires="a14">
          <p:sp>
            <p:nvSpPr>
              <p:cNvPr id="8" name="Text Box 290"/>
              <p:cNvSpPr txBox="1">
                <a:spLocks noChangeArrowheads="1"/>
              </p:cNvSpPr>
              <p:nvPr/>
            </p:nvSpPr>
            <p:spPr bwMode="auto">
              <a:xfrm>
                <a:off x="3780705" y="3580860"/>
                <a:ext cx="6553739" cy="2983842"/>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rot="0" vert="horz" wrap="square" lIns="91440" tIns="45720" rIns="91440" bIns="45720" anchor="t" anchorCtr="0" upright="1">
                <a:noAutofit/>
              </a:bodyPr>
              <a:lstStyle/>
              <a:p>
                <a:pPr marR="180340" algn="just">
                  <a:spcAft>
                    <a:spcPts val="0"/>
                  </a:spcAft>
                </a:pPr>
                <a14:m>
                  <m:oMathPara xmlns:m="http://schemas.openxmlformats.org/officeDocument/2006/math">
                    <m:oMathParaPr>
                      <m:jc m:val="centerGroup"/>
                    </m:oMathParaPr>
                    <m:oMath xmlns:m="http://schemas.openxmlformats.org/officeDocument/2006/math">
                      <m:sSub>
                        <m:sSubPr>
                          <m:ctrlP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𝑼</m:t>
                          </m:r>
                        </m:e>
                        <m:sub>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m:t>
                      </m:r>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𝑼</m:t>
                      </m:r>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𝑹</m:t>
                              </m:r>
                            </m:e>
                            <m:sub>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𝟏</m:t>
                              </m:r>
                            </m:sub>
                          </m:sSub>
                        </m:num>
                        <m:den>
                          <m:sSub>
                            <m:sSubPr>
                              <m:ctrlP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𝑹</m:t>
                              </m:r>
                            </m:e>
                            <m:sub>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 </m:t>
                              </m:r>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𝑹</m:t>
                              </m:r>
                            </m:e>
                            <m:sub>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𝟐</m:t>
                              </m:r>
                            </m:sub>
                          </m:sSub>
                        </m:den>
                      </m:f>
                    </m:oMath>
                  </m:oMathPara>
                </a14:m>
                <a:endParaRPr lang="fr-FR" dirty="0">
                  <a:effectLst/>
                  <a:latin typeface="Century Schoolbook" panose="02040604050505020304" pitchFamily="18" charset="0"/>
                  <a:ea typeface="Times New Roman" panose="02020603050405020304" pitchFamily="18" charset="0"/>
                  <a:cs typeface="Times New Roman" panose="02020603050405020304" pitchFamily="18" charset="0"/>
                </a:endParaRPr>
              </a:p>
              <a:p>
                <a:pPr marR="180340" algn="just">
                  <a:spcAft>
                    <a:spcPts val="0"/>
                  </a:spcAft>
                </a:pPr>
                <a:r>
                  <a:rPr lang="fr-FR" dirty="0">
                    <a:effectLst/>
                    <a:latin typeface="Century Schoolbook" panose="02040604050505020304" pitchFamily="18" charset="0"/>
                    <a:ea typeface="Times New Roman" panose="02020603050405020304" pitchFamily="18" charset="0"/>
                    <a:cs typeface="Times New Roman" panose="02020603050405020304" pitchFamily="18" charset="0"/>
                  </a:rPr>
                  <a:t> </a:t>
                </a:r>
              </a:p>
              <a:p>
                <a:pPr marR="180340" algn="just">
                  <a:spcAft>
                    <a:spcPts val="0"/>
                  </a:spcAft>
                </a:pPr>
                <a14:m>
                  <m:oMathPara xmlns:m="http://schemas.openxmlformats.org/officeDocument/2006/math">
                    <m:oMathParaPr>
                      <m:jc m:val="centerGroup"/>
                    </m:oMathParaPr>
                    <m:oMath xmlns:m="http://schemas.openxmlformats.org/officeDocument/2006/math">
                      <m:sSub>
                        <m:sSubPr>
                          <m:ctrlP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𝑼</m:t>
                          </m:r>
                        </m:e>
                        <m:sub>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𝟐</m:t>
                          </m:r>
                        </m:sub>
                      </m:sSub>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m:t>
                      </m:r>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𝑼</m:t>
                      </m:r>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𝑹</m:t>
                              </m:r>
                            </m:e>
                            <m:sub>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𝟐</m:t>
                              </m:r>
                            </m:sub>
                          </m:sSub>
                        </m:num>
                        <m:den>
                          <m:sSub>
                            <m:sSubPr>
                              <m:ctrlP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𝑹</m:t>
                              </m:r>
                            </m:e>
                            <m:sub>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 </m:t>
                              </m:r>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𝑹</m:t>
                              </m:r>
                            </m:e>
                            <m:sub>
                              <m:r>
                                <a:rPr lang="fr-FR" sz="4000" b="1" i="1">
                                  <a:effectLst/>
                                  <a:latin typeface="Cambria Math" panose="02040503050406030204" pitchFamily="18" charset="0"/>
                                  <a:ea typeface="Times New Roman" panose="02020603050405020304" pitchFamily="18" charset="0"/>
                                  <a:cs typeface="Times New Roman" panose="02020603050405020304" pitchFamily="18" charset="0"/>
                                </a:rPr>
                                <m:t>𝟐</m:t>
                              </m:r>
                            </m:sub>
                          </m:sSub>
                        </m:den>
                      </m:f>
                    </m:oMath>
                  </m:oMathPara>
                </a14:m>
                <a:endParaRPr lang="fr-FR" dirty="0">
                  <a:effectLst/>
                  <a:latin typeface="Century Schoolbook" panose="02040604050505020304" pitchFamily="18" charset="0"/>
                  <a:ea typeface="Times New Roman" panose="02020603050405020304" pitchFamily="18" charset="0"/>
                  <a:cs typeface="Times New Roman" panose="02020603050405020304" pitchFamily="18" charset="0"/>
                </a:endParaRPr>
              </a:p>
              <a:p>
                <a:pPr marR="180340" algn="just">
                  <a:spcAft>
                    <a:spcPts val="0"/>
                  </a:spcAft>
                </a:pPr>
                <a:r>
                  <a:rPr lang="fr-FR" dirty="0">
                    <a:effectLst/>
                    <a:latin typeface="Century Schoolbook" panose="02040604050505020304" pitchFamily="18" charset="0"/>
                    <a:ea typeface="Times New Roman" panose="02020603050405020304" pitchFamily="18" charset="0"/>
                    <a:cs typeface="Times New Roman" panose="02020603050405020304" pitchFamily="18" charset="0"/>
                  </a:rPr>
                  <a:t> </a:t>
                </a:r>
              </a:p>
            </p:txBody>
          </p:sp>
        </mc:Choice>
        <mc:Fallback xmlns="">
          <p:sp>
            <p:nvSpPr>
              <p:cNvPr id="8" name="Text Box 290"/>
              <p:cNvSpPr txBox="1">
                <a:spLocks noRot="1" noChangeAspect="1" noMove="1" noResize="1" noEditPoints="1" noAdjustHandles="1" noChangeArrowheads="1" noChangeShapeType="1" noTextEdit="1"/>
              </p:cNvSpPr>
              <p:nvPr/>
            </p:nvSpPr>
            <p:spPr bwMode="auto">
              <a:xfrm>
                <a:off x="3780705" y="3580860"/>
                <a:ext cx="6553739" cy="2983842"/>
              </a:xfrm>
              <a:prstGeom prst="rect">
                <a:avLst/>
              </a:prstGeom>
              <a:blipFill rotWithShape="0">
                <a:blip r:embed="rId3"/>
                <a:stretch>
                  <a:fillRect/>
                </a:stretch>
              </a:blipFill>
              <a:ln>
                <a:headEnd/>
                <a:tailEnd/>
              </a:ln>
            </p:spPr>
            <p:txBody>
              <a:bodyPr/>
              <a:lstStyle/>
              <a:p>
                <a:r>
                  <a:rPr lang="fr-FR">
                    <a:noFill/>
                  </a:rPr>
                  <a:t> </a:t>
                </a:r>
              </a:p>
            </p:txBody>
          </p:sp>
        </mc:Fallback>
      </mc:AlternateContent>
    </p:spTree>
    <p:extLst>
      <p:ext uri="{BB962C8B-B14F-4D97-AF65-F5344CB8AC3E}">
        <p14:creationId xmlns:p14="http://schemas.microsoft.com/office/powerpoint/2010/main" val="1147905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pont diviseur de tension</a:t>
            </a:r>
          </a:p>
        </p:txBody>
      </p:sp>
      <p:sp>
        <p:nvSpPr>
          <p:cNvPr id="3" name="Espace réservé du contenu 2"/>
          <p:cNvSpPr>
            <a:spLocks noGrp="1"/>
          </p:cNvSpPr>
          <p:nvPr>
            <p:ph idx="1"/>
          </p:nvPr>
        </p:nvSpPr>
        <p:spPr>
          <a:xfrm>
            <a:off x="504825" y="1321328"/>
            <a:ext cx="10449687" cy="1559896"/>
          </a:xfrm>
        </p:spPr>
        <p:txBody>
          <a:bodyPr>
            <a:normAutofit fontScale="85000" lnSpcReduction="20000"/>
          </a:bodyPr>
          <a:lstStyle/>
          <a:p>
            <a:r>
              <a:rPr lang="fr-FR" dirty="0"/>
              <a:t>De nombreux capteurs (LDR ou thermistance) ont une résistance qui varie en fonction du paramètre à mesure (lumière dans le cas de la LDR ou température pour la thermistance. Dans un montage avec un microcontrôleur (de type </a:t>
            </a:r>
            <a:r>
              <a:rPr lang="fr-FR" b="1" i="1" dirty="0"/>
              <a:t>Arduino</a:t>
            </a:r>
            <a:r>
              <a:rPr lang="fr-FR" dirty="0"/>
              <a:t> ou </a:t>
            </a:r>
            <a:r>
              <a:rPr lang="fr-FR" b="1" i="1" dirty="0" err="1"/>
              <a:t>Picaxe</a:t>
            </a:r>
            <a:r>
              <a:rPr lang="fr-FR" dirty="0"/>
              <a:t>) Il faut donc pouvoir mesurer la valeur de la résistance. Pour ce faire on utilise un pont diviseur de tension : la mesure de la tension aux bornes du capteur nous permet de connaitre la valeur de la résistance.</a:t>
            </a:r>
          </a:p>
          <a:p>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29</a:t>
            </a:fld>
            <a:endParaRPr lang="fr-FR"/>
          </a:p>
        </p:txBody>
      </p:sp>
      <p:pic>
        <p:nvPicPr>
          <p:cNvPr id="6" name="Image 5" descr="http://wiki.t-o-f.info/uploads/Arduino/photo_bb.gi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023" y="2881224"/>
            <a:ext cx="5043543" cy="3528202"/>
          </a:xfrm>
          <a:prstGeom prst="rect">
            <a:avLst/>
          </a:prstGeom>
          <a:noFill/>
          <a:ln>
            <a:noFill/>
          </a:ln>
        </p:spPr>
      </p:pic>
      <p:pic>
        <p:nvPicPr>
          <p:cNvPr id="8" name="Image 7" descr="http://wiki.t-o-f.info/uploads/Arduino/diviseur.png"/>
          <p:cNvPicPr/>
          <p:nvPr/>
        </p:nvPicPr>
        <p:blipFill>
          <a:blip r:embed="rId3">
            <a:extLst>
              <a:ext uri="{28A0092B-C50C-407E-A947-70E740481C1C}">
                <a14:useLocalDpi xmlns:a14="http://schemas.microsoft.com/office/drawing/2010/main" val="0"/>
              </a:ext>
            </a:extLst>
          </a:blip>
          <a:srcRect/>
          <a:stretch>
            <a:fillRect/>
          </a:stretch>
        </p:blipFill>
        <p:spPr bwMode="auto">
          <a:xfrm>
            <a:off x="6156995" y="3057525"/>
            <a:ext cx="3228543" cy="2986189"/>
          </a:xfrm>
          <a:prstGeom prst="rect">
            <a:avLst/>
          </a:prstGeom>
          <a:noFill/>
          <a:ln>
            <a:noFill/>
          </a:ln>
        </p:spPr>
      </p:pic>
    </p:spTree>
    <p:extLst>
      <p:ext uri="{BB962C8B-B14F-4D97-AF65-F5344CB8AC3E}">
        <p14:creationId xmlns:p14="http://schemas.microsoft.com/office/powerpoint/2010/main" val="3008233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pont diviseur de tension</a:t>
            </a:r>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30</a:t>
            </a:fld>
            <a:endParaRPr lang="fr-FR"/>
          </a:p>
        </p:txBody>
      </p:sp>
      <mc:AlternateContent xmlns:mc="http://schemas.openxmlformats.org/markup-compatibility/2006" xmlns:a14="http://schemas.microsoft.com/office/drawing/2010/main">
        <mc:Choice Requires="a14">
          <p:sp>
            <p:nvSpPr>
              <p:cNvPr id="6" name="Zone de texte 8"/>
              <p:cNvSpPr txBox="1"/>
              <p:nvPr/>
            </p:nvSpPr>
            <p:spPr>
              <a:xfrm>
                <a:off x="5697118" y="1424054"/>
                <a:ext cx="4999637" cy="2017886"/>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180340" algn="just">
                  <a:spcAft>
                    <a:spcPts val="0"/>
                  </a:spcAft>
                </a:pPr>
                <a:endParaRPr lang="fr-FR" dirty="0">
                  <a:effectLst/>
                  <a:latin typeface="Century Schoolbook" panose="02040604050505020304" pitchFamily="18" charset="0"/>
                  <a:ea typeface="Times New Roman" panose="02020603050405020304" pitchFamily="18" charset="0"/>
                  <a:cs typeface="Times New Roman" panose="02020603050405020304" pitchFamily="18" charset="0"/>
                </a:endParaRPr>
              </a:p>
              <a:p>
                <a:pPr marR="180340" algn="just">
                  <a:spcAft>
                    <a:spcPts val="0"/>
                  </a:spcAft>
                </a:pPr>
                <a:r>
                  <a:rPr lang="fr-FR" b="1" u="sng" dirty="0">
                    <a:effectLst/>
                    <a:latin typeface="Century Schoolbook" panose="02040604050505020304" pitchFamily="18" charset="0"/>
                    <a:ea typeface="Times New Roman" panose="02020603050405020304" pitchFamily="18" charset="0"/>
                    <a:cs typeface="Times New Roman" panose="02020603050405020304" pitchFamily="18" charset="0"/>
                  </a:rPr>
                  <a:t>Exemple n°1 :</a:t>
                </a:r>
                <a:endParaRPr lang="fr-FR" dirty="0">
                  <a:effectLst/>
                  <a:latin typeface="Century Schoolbook" panose="02040604050505020304" pitchFamily="18" charset="0"/>
                  <a:ea typeface="Times New Roman" panose="02020603050405020304" pitchFamily="18" charset="0"/>
                  <a:cs typeface="Times New Roman" panose="02020603050405020304" pitchFamily="18" charset="0"/>
                </a:endParaRPr>
              </a:p>
              <a:p>
                <a:pPr marR="180340" algn="just">
                  <a:spcAft>
                    <a:spcPts val="0"/>
                  </a:spcAft>
                </a:pPr>
                <a14:m>
                  <m:oMathPara xmlns:m="http://schemas.openxmlformats.org/officeDocument/2006/math">
                    <m:oMathParaPr>
                      <m:jc m:val="centerGroup"/>
                    </m:oMathParaPr>
                    <m:oMath xmlns:m="http://schemas.openxmlformats.org/officeDocument/2006/math">
                      <m:sSub>
                        <m:sSubPr>
                          <m:ctrlP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𝑽</m:t>
                          </m:r>
                        </m:e>
                        <m:sub>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𝒐𝒖𝒕</m:t>
                          </m:r>
                        </m:sub>
                      </m:sSub>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𝟓</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𝟏𝟎𝟎𝟎</m:t>
                          </m:r>
                        </m:num>
                        <m:den>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𝟏𝟎𝟎𝟎</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𝟏𝟎𝟎𝟎</m:t>
                          </m:r>
                        </m:den>
                      </m:f>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𝟐</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𝟓</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𝑽</m:t>
                      </m:r>
                    </m:oMath>
                  </m:oMathPara>
                </a14:m>
                <a:endParaRPr lang="fr-FR" dirty="0">
                  <a:effectLst/>
                  <a:latin typeface="Century Schoolbook" panose="02040604050505020304" pitchFamily="18" charset="0"/>
                  <a:ea typeface="Times New Roman" panose="02020603050405020304" pitchFamily="18" charset="0"/>
                  <a:cs typeface="Times New Roman" panose="02020603050405020304" pitchFamily="18" charset="0"/>
                </a:endParaRPr>
              </a:p>
              <a:p>
                <a:pPr marR="180340" algn="just">
                  <a:spcAft>
                    <a:spcPts val="0"/>
                  </a:spcAft>
                </a:pPr>
                <a:r>
                  <a:rPr lang="fr-FR" b="1" u="sng" dirty="0">
                    <a:effectLst/>
                    <a:latin typeface="Century Schoolbook" panose="02040604050505020304" pitchFamily="18" charset="0"/>
                    <a:ea typeface="Times New Roman" panose="02020603050405020304" pitchFamily="18" charset="0"/>
                    <a:cs typeface="Times New Roman" panose="02020603050405020304" pitchFamily="18" charset="0"/>
                  </a:rPr>
                  <a:t>Exemple n°2 :</a:t>
                </a:r>
                <a:endParaRPr lang="fr-FR" dirty="0">
                  <a:effectLst/>
                  <a:latin typeface="Century Schoolbook" panose="02040604050505020304" pitchFamily="18" charset="0"/>
                  <a:ea typeface="Times New Roman" panose="02020603050405020304" pitchFamily="18" charset="0"/>
                  <a:cs typeface="Times New Roman" panose="02020603050405020304" pitchFamily="18" charset="0"/>
                </a:endParaRPr>
              </a:p>
              <a:p>
                <a:pPr marR="78105" algn="just">
                  <a:spcAft>
                    <a:spcPts val="0"/>
                  </a:spcAft>
                </a:pPr>
                <a14:m>
                  <m:oMathPara xmlns:m="http://schemas.openxmlformats.org/officeDocument/2006/math">
                    <m:oMathParaPr>
                      <m:jc m:val="centerGroup"/>
                    </m:oMathParaPr>
                    <m:oMath xmlns:m="http://schemas.openxmlformats.org/officeDocument/2006/math">
                      <m:sSub>
                        <m:sSubPr>
                          <m:ctrlP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𝑽</m:t>
                          </m:r>
                        </m:e>
                        <m:sub>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𝒐𝒖𝒕</m:t>
                          </m:r>
                        </m:sub>
                      </m:sSub>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𝟓</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𝟒𝟎𝟎𝟎</m:t>
                          </m:r>
                        </m:num>
                        <m:den>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𝟏𝟎𝟎𝟎</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𝟒𝟎𝟎𝟎</m:t>
                          </m:r>
                        </m:den>
                      </m:f>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𝟒</m:t>
                      </m:r>
                      <m:r>
                        <a:rPr lang="fr-FR" sz="1600" b="1" i="1">
                          <a:effectLst/>
                          <a:latin typeface="Cambria Math" panose="02040503050406030204" pitchFamily="18" charset="0"/>
                          <a:ea typeface="Times New Roman" panose="02020603050405020304" pitchFamily="18" charset="0"/>
                          <a:cs typeface="Times New Roman" panose="02020603050405020304" pitchFamily="18" charset="0"/>
                        </a:rPr>
                        <m:t>𝑽</m:t>
                      </m:r>
                    </m:oMath>
                  </m:oMathPara>
                </a14:m>
                <a:endParaRPr lang="fr-FR" dirty="0">
                  <a:effectLst/>
                  <a:latin typeface="Century Schoolbook" panose="02040604050505020304" pitchFamily="18" charset="0"/>
                  <a:ea typeface="Times New Roman" panose="02020603050405020304" pitchFamily="18" charset="0"/>
                  <a:cs typeface="Times New Roman" panose="02020603050405020304" pitchFamily="18" charset="0"/>
                </a:endParaRPr>
              </a:p>
              <a:p>
                <a:pPr marR="180340" algn="just">
                  <a:spcAft>
                    <a:spcPts val="0"/>
                  </a:spcAft>
                </a:pPr>
                <a:r>
                  <a:rPr lang="fr-FR" dirty="0">
                    <a:effectLst/>
                    <a:latin typeface="Century Schoolbook" panose="02040604050505020304" pitchFamily="18" charset="0"/>
                    <a:ea typeface="Times New Roman" panose="02020603050405020304" pitchFamily="18" charset="0"/>
                    <a:cs typeface="Times New Roman" panose="02020603050405020304" pitchFamily="18" charset="0"/>
                  </a:rPr>
                  <a:t> </a:t>
                </a:r>
              </a:p>
            </p:txBody>
          </p:sp>
        </mc:Choice>
        <mc:Fallback xmlns="">
          <p:sp>
            <p:nvSpPr>
              <p:cNvPr id="6" name="Zone de texte 8"/>
              <p:cNvSpPr txBox="1">
                <a:spLocks noRot="1" noChangeAspect="1" noMove="1" noResize="1" noEditPoints="1" noAdjustHandles="1" noChangeArrowheads="1" noChangeShapeType="1" noTextEdit="1"/>
              </p:cNvSpPr>
              <p:nvPr/>
            </p:nvSpPr>
            <p:spPr>
              <a:xfrm>
                <a:off x="5697118" y="1424054"/>
                <a:ext cx="4999637" cy="2017886"/>
              </a:xfrm>
              <a:prstGeom prst="rect">
                <a:avLst/>
              </a:prstGeom>
              <a:blipFill rotWithShape="0">
                <a:blip r:embed="rId2"/>
                <a:stretch>
                  <a:fillRect l="-1096"/>
                </a:stretch>
              </a:blipFill>
              <a:ln w="6350">
                <a:solidFill>
                  <a:prstClr val="black"/>
                </a:solidFill>
              </a:ln>
              <a:effectLst/>
            </p:spPr>
            <p:txBody>
              <a:bodyPr/>
              <a:lstStyle/>
              <a:p>
                <a:r>
                  <a:rPr lang="fr-FR">
                    <a:noFill/>
                  </a:rPr>
                  <a:t> </a:t>
                </a:r>
              </a:p>
            </p:txBody>
          </p:sp>
        </mc:Fallback>
      </mc:AlternateContent>
      <p:pic>
        <p:nvPicPr>
          <p:cNvPr id="7" name="Image 6" descr="http://wiki.t-o-f.info/uploads/Arduino/voltageDivider.png"/>
          <p:cNvPicPr/>
          <p:nvPr/>
        </p:nvPicPr>
        <p:blipFill>
          <a:blip r:embed="rId3">
            <a:extLst>
              <a:ext uri="{28A0092B-C50C-407E-A947-70E740481C1C}">
                <a14:useLocalDpi xmlns:a14="http://schemas.microsoft.com/office/drawing/2010/main" val="0"/>
              </a:ext>
            </a:extLst>
          </a:blip>
          <a:srcRect/>
          <a:stretch>
            <a:fillRect/>
          </a:stretch>
        </p:blipFill>
        <p:spPr bwMode="auto">
          <a:xfrm>
            <a:off x="864889" y="1565839"/>
            <a:ext cx="4328214" cy="1876101"/>
          </a:xfrm>
          <a:prstGeom prst="rect">
            <a:avLst/>
          </a:prstGeom>
          <a:noFill/>
          <a:ln>
            <a:noFill/>
          </a:ln>
        </p:spPr>
      </p:pic>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4141" y="4137614"/>
            <a:ext cx="3231160" cy="2154107"/>
          </a:xfrm>
          <a:prstGeom prst="rect">
            <a:avLst/>
          </a:prstGeom>
        </p:spPr>
      </p:pic>
    </p:spTree>
    <p:extLst>
      <p:ext uri="{BB962C8B-B14F-4D97-AF65-F5344CB8AC3E}">
        <p14:creationId xmlns:p14="http://schemas.microsoft.com/office/powerpoint/2010/main" val="12773595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déterminer </a:t>
            </a:r>
            <a:r>
              <a:rPr lang="fr-FR" dirty="0"/>
              <a:t>la valeur de sa résistance.</a:t>
            </a:r>
          </a:p>
        </p:txBody>
      </p:sp>
      <p:sp>
        <p:nvSpPr>
          <p:cNvPr id="3" name="Espace réservé du contenu 2"/>
          <p:cNvSpPr>
            <a:spLocks noGrp="1"/>
          </p:cNvSpPr>
          <p:nvPr>
            <p:ph idx="1"/>
          </p:nvPr>
        </p:nvSpPr>
        <p:spPr/>
        <p:txBody>
          <a:bodyPr/>
          <a:lstStyle/>
          <a:p>
            <a:r>
              <a:rPr lang="fr-FR" b="1" u="sng" dirty="0"/>
              <a:t>Introduction</a:t>
            </a:r>
            <a:endParaRPr lang="fr-FR" dirty="0"/>
          </a:p>
          <a:p>
            <a:r>
              <a:rPr lang="fr-FR" dirty="0"/>
              <a:t>Le plus souvent, la résistance se présente avec des bagues de couleurs (anneaux) autour de celle-ci. Chaque couleur correspond à un chiffre. La correspondance entre les chiffres et les couleurs des anneaux constitue ce qu'on appelle le code des couleurs et permet de déterminer la valeur d'une résistance ainsi que sa tolérance.  </a:t>
            </a:r>
          </a:p>
          <a:p>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31</a:t>
            </a:fld>
            <a:endParaRPr lang="fr-F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5370" y="3774111"/>
            <a:ext cx="6150055" cy="3083889"/>
          </a:xfrm>
          <a:prstGeom prst="rect">
            <a:avLst/>
          </a:prstGeom>
        </p:spPr>
      </p:pic>
    </p:spTree>
    <p:extLst>
      <p:ext uri="{BB962C8B-B14F-4D97-AF65-F5344CB8AC3E}">
        <p14:creationId xmlns:p14="http://schemas.microsoft.com/office/powerpoint/2010/main" val="1750442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déterminer la valeur de sa résistance.</a:t>
            </a:r>
          </a:p>
        </p:txBody>
      </p:sp>
      <p:sp>
        <p:nvSpPr>
          <p:cNvPr id="3" name="Espace réservé du contenu 2"/>
          <p:cNvSpPr>
            <a:spLocks noGrp="1"/>
          </p:cNvSpPr>
          <p:nvPr>
            <p:ph idx="1"/>
          </p:nvPr>
        </p:nvSpPr>
        <p:spPr/>
        <p:txBody>
          <a:bodyPr>
            <a:normAutofit fontScale="47500" lnSpcReduction="20000"/>
          </a:bodyPr>
          <a:lstStyle/>
          <a:p>
            <a:pPr marL="0" indent="0">
              <a:buNone/>
            </a:pPr>
            <a:r>
              <a:rPr lang="fr-FR" b="1" u="sng" dirty="0"/>
              <a:t>Méthode pour déchiffrer</a:t>
            </a:r>
            <a:endParaRPr lang="fr-FR" dirty="0"/>
          </a:p>
          <a:p>
            <a:pPr marL="0" indent="0">
              <a:buNone/>
            </a:pPr>
            <a:r>
              <a:rPr lang="fr-FR" dirty="0" err="1"/>
              <a:t>ll</a:t>
            </a:r>
            <a:r>
              <a:rPr lang="fr-FR" dirty="0"/>
              <a:t> faut tout d'abord placer la résistance dans le bon sens. En général, la résistance possède un anneau doré ou argenté, qu'il faut placer à droite. Dans d'autres cas, c'est l'anneau le plus large qu'il faut placer à droite. </a:t>
            </a:r>
            <a:r>
              <a:rPr lang="fr-FR" dirty="0" smtClean="0"/>
              <a:t> </a:t>
            </a:r>
            <a:endParaRPr lang="fr-FR" dirty="0"/>
          </a:p>
          <a:p>
            <a:pPr marL="0" indent="0">
              <a:buNone/>
            </a:pPr>
            <a:r>
              <a:rPr lang="fr-FR" dirty="0" smtClean="0"/>
              <a:t>Il </a:t>
            </a:r>
            <a:r>
              <a:rPr lang="fr-FR" dirty="0"/>
              <a:t>existe trois types de résistances : les résistances à 4, 5 et 6 anneaux. </a:t>
            </a:r>
            <a:endParaRPr lang="fr-FR" dirty="0" smtClean="0"/>
          </a:p>
          <a:p>
            <a:pPr marL="0" indent="0">
              <a:buNone/>
            </a:pPr>
            <a:r>
              <a:rPr lang="fr-FR" b="1" u="sng" dirty="0" smtClean="0"/>
              <a:t>Résistances </a:t>
            </a:r>
            <a:r>
              <a:rPr lang="fr-FR" b="1" u="sng" dirty="0"/>
              <a:t>à 4 anneaux</a:t>
            </a:r>
            <a:endParaRPr lang="fr-FR" dirty="0"/>
          </a:p>
          <a:p>
            <a:r>
              <a:rPr lang="fr-FR" dirty="0" smtClean="0"/>
              <a:t>Les </a:t>
            </a:r>
            <a:r>
              <a:rPr lang="fr-FR" dirty="0"/>
              <a:t>deux premiers anneaux donnent les chiffres significatifs (le premier donne la dizaine et le second l'unité</a:t>
            </a:r>
            <a:r>
              <a:rPr lang="fr-FR" dirty="0" smtClean="0"/>
              <a:t>).</a:t>
            </a:r>
          </a:p>
          <a:p>
            <a:r>
              <a:rPr lang="fr-FR" dirty="0" smtClean="0"/>
              <a:t>Le </a:t>
            </a:r>
            <a:r>
              <a:rPr lang="fr-FR" dirty="0"/>
              <a:t>troisième donne le multiplicateur (la puissance de 10 qu'il faut multiplier avec les chiffres significatifs</a:t>
            </a:r>
            <a:r>
              <a:rPr lang="fr-FR" dirty="0" smtClean="0"/>
              <a:t>).</a:t>
            </a:r>
          </a:p>
          <a:p>
            <a:r>
              <a:rPr lang="en-US" dirty="0" smtClean="0"/>
              <a:t>Le </a:t>
            </a:r>
            <a:r>
              <a:rPr lang="en-US" dirty="0" err="1"/>
              <a:t>quatrième</a:t>
            </a:r>
            <a:r>
              <a:rPr lang="en-US" dirty="0"/>
              <a:t> la </a:t>
            </a:r>
            <a:r>
              <a:rPr lang="en-US" dirty="0" err="1"/>
              <a:t>tolérance</a:t>
            </a:r>
            <a:r>
              <a:rPr lang="en-US" dirty="0"/>
              <a:t> (les </a:t>
            </a:r>
            <a:r>
              <a:rPr lang="en-US" dirty="0" err="1"/>
              <a:t>incertitudes</a:t>
            </a:r>
            <a:r>
              <a:rPr lang="en-US" dirty="0"/>
              <a:t> sur la </a:t>
            </a:r>
            <a:r>
              <a:rPr lang="en-US" dirty="0" err="1"/>
              <a:t>valeur</a:t>
            </a:r>
            <a:r>
              <a:rPr lang="en-US" dirty="0"/>
              <a:t> </a:t>
            </a:r>
            <a:r>
              <a:rPr lang="en-US" dirty="0" err="1"/>
              <a:t>réelle</a:t>
            </a:r>
            <a:r>
              <a:rPr lang="en-US" dirty="0"/>
              <a:t> de la résistance </a:t>
            </a:r>
            <a:r>
              <a:rPr lang="en-US" dirty="0" err="1"/>
              <a:t>donnée</a:t>
            </a:r>
            <a:r>
              <a:rPr lang="en-US" dirty="0"/>
              <a:t> par le </a:t>
            </a:r>
            <a:r>
              <a:rPr lang="en-US" dirty="0" err="1"/>
              <a:t>constructeur</a:t>
            </a:r>
            <a:r>
              <a:rPr lang="en-US" dirty="0"/>
              <a:t>).</a:t>
            </a:r>
            <a:endParaRPr lang="fr-FR" dirty="0"/>
          </a:p>
          <a:p>
            <a:pPr marL="0" indent="0">
              <a:buNone/>
            </a:pPr>
            <a:r>
              <a:rPr lang="fr-FR" b="1" u="sng" dirty="0" smtClean="0"/>
              <a:t>Résistances </a:t>
            </a:r>
            <a:r>
              <a:rPr lang="fr-FR" b="1" u="sng" dirty="0"/>
              <a:t>à 5 anneaux</a:t>
            </a:r>
            <a:endParaRPr lang="fr-FR" dirty="0"/>
          </a:p>
          <a:p>
            <a:r>
              <a:rPr lang="fr-FR" dirty="0"/>
              <a:t>Les trois premiers anneaux donnent les chiffres significatifs.</a:t>
            </a:r>
          </a:p>
          <a:p>
            <a:r>
              <a:rPr lang="fr-FR" dirty="0"/>
              <a:t>Le quatrième donne le multiplicateur (la puissance de 10 qu'il faut multiplier avec les chiffres significatifs). </a:t>
            </a:r>
          </a:p>
          <a:p>
            <a:r>
              <a:rPr lang="en-US" dirty="0"/>
              <a:t>Le </a:t>
            </a:r>
            <a:r>
              <a:rPr lang="en-US" dirty="0" err="1"/>
              <a:t>cinquième</a:t>
            </a:r>
            <a:r>
              <a:rPr lang="en-US" dirty="0"/>
              <a:t> la </a:t>
            </a:r>
            <a:r>
              <a:rPr lang="en-US" dirty="0" err="1"/>
              <a:t>tolérance</a:t>
            </a:r>
            <a:r>
              <a:rPr lang="en-US" dirty="0"/>
              <a:t> (les </a:t>
            </a:r>
            <a:r>
              <a:rPr lang="en-US" dirty="0" err="1"/>
              <a:t>incertitudes</a:t>
            </a:r>
            <a:r>
              <a:rPr lang="en-US" dirty="0"/>
              <a:t> sur la </a:t>
            </a:r>
            <a:r>
              <a:rPr lang="en-US" dirty="0" err="1"/>
              <a:t>valeur</a:t>
            </a:r>
            <a:r>
              <a:rPr lang="en-US" dirty="0"/>
              <a:t> </a:t>
            </a:r>
            <a:r>
              <a:rPr lang="en-US" dirty="0" err="1"/>
              <a:t>réelle</a:t>
            </a:r>
            <a:r>
              <a:rPr lang="en-US" dirty="0"/>
              <a:t> de la résistance </a:t>
            </a:r>
            <a:r>
              <a:rPr lang="en-US" dirty="0" err="1"/>
              <a:t>donnée</a:t>
            </a:r>
            <a:r>
              <a:rPr lang="en-US" dirty="0"/>
              <a:t> par le </a:t>
            </a:r>
            <a:r>
              <a:rPr lang="en-US" dirty="0" err="1"/>
              <a:t>constructeur</a:t>
            </a:r>
            <a:r>
              <a:rPr lang="en-US" dirty="0"/>
              <a:t>). </a:t>
            </a:r>
            <a:endParaRPr lang="fr-FR" dirty="0"/>
          </a:p>
          <a:p>
            <a:pPr marL="0" indent="0">
              <a:buNone/>
            </a:pPr>
            <a:r>
              <a:rPr lang="fr-FR" b="1" u="sng" dirty="0"/>
              <a:t>Résistances à 6 anneaux</a:t>
            </a:r>
            <a:endParaRPr lang="fr-FR" dirty="0"/>
          </a:p>
          <a:p>
            <a:r>
              <a:rPr lang="en-US" dirty="0"/>
              <a:t>Les </a:t>
            </a:r>
            <a:r>
              <a:rPr lang="en-US" dirty="0" err="1"/>
              <a:t>quatres</a:t>
            </a:r>
            <a:r>
              <a:rPr lang="en-US" dirty="0"/>
              <a:t> premiers </a:t>
            </a:r>
            <a:r>
              <a:rPr lang="en-US" dirty="0" err="1"/>
              <a:t>anneaux</a:t>
            </a:r>
            <a:r>
              <a:rPr lang="en-US" dirty="0"/>
              <a:t> </a:t>
            </a:r>
            <a:r>
              <a:rPr lang="en-US" dirty="0" err="1"/>
              <a:t>ont</a:t>
            </a:r>
            <a:r>
              <a:rPr lang="en-US" dirty="0"/>
              <a:t> la </a:t>
            </a:r>
            <a:r>
              <a:rPr lang="en-US" dirty="0" err="1"/>
              <a:t>même</a:t>
            </a:r>
            <a:r>
              <a:rPr lang="en-US" dirty="0"/>
              <a:t> signification que les </a:t>
            </a:r>
            <a:r>
              <a:rPr lang="en-US" dirty="0" err="1"/>
              <a:t>résistances</a:t>
            </a:r>
            <a:r>
              <a:rPr lang="en-US" dirty="0"/>
              <a:t> à 5 </a:t>
            </a:r>
            <a:r>
              <a:rPr lang="en-US" dirty="0" err="1"/>
              <a:t>anneaux</a:t>
            </a:r>
            <a:r>
              <a:rPr lang="en-US" dirty="0"/>
              <a:t> </a:t>
            </a:r>
            <a:endParaRPr lang="fr-FR" dirty="0"/>
          </a:p>
          <a:p>
            <a:r>
              <a:rPr lang="en-US" dirty="0"/>
              <a:t>Le </a:t>
            </a:r>
            <a:r>
              <a:rPr lang="en-US" dirty="0" err="1"/>
              <a:t>sixième</a:t>
            </a:r>
            <a:r>
              <a:rPr lang="en-US" dirty="0"/>
              <a:t> </a:t>
            </a:r>
            <a:r>
              <a:rPr lang="en-US" dirty="0" err="1"/>
              <a:t>est</a:t>
            </a:r>
            <a:r>
              <a:rPr lang="en-US" dirty="0"/>
              <a:t> un coefficient de temperature (variation de la </a:t>
            </a:r>
            <a:r>
              <a:rPr lang="en-US" dirty="0" err="1"/>
              <a:t>conductivité</a:t>
            </a:r>
            <a:r>
              <a:rPr lang="en-US" dirty="0"/>
              <a:t> </a:t>
            </a:r>
            <a:r>
              <a:rPr lang="en-US" dirty="0" err="1"/>
              <a:t>électrique</a:t>
            </a:r>
            <a:r>
              <a:rPr lang="en-US" dirty="0"/>
              <a:t> avec la </a:t>
            </a:r>
            <a:r>
              <a:rPr lang="en-US" dirty="0" err="1"/>
              <a:t>température</a:t>
            </a:r>
            <a:r>
              <a:rPr lang="en-US" dirty="0"/>
              <a:t>)</a:t>
            </a:r>
            <a:endParaRPr lang="fr-FR" dirty="0"/>
          </a:p>
          <a:p>
            <a:endParaRPr lang="fr-FR" dirty="0"/>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32</a:t>
            </a:fld>
            <a:endParaRPr lang="fr-FR"/>
          </a:p>
        </p:txBody>
      </p:sp>
      <p:pic>
        <p:nvPicPr>
          <p:cNvPr id="6" name="Image 5" descr="http://www.elektronique.fr/img/img_pr_news/electronique/resistances/800px-3_Resistors.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34217" y="2727792"/>
            <a:ext cx="2355503" cy="2154759"/>
          </a:xfrm>
          <a:prstGeom prst="rect">
            <a:avLst/>
          </a:prstGeom>
          <a:noFill/>
          <a:ln>
            <a:noFill/>
          </a:ln>
        </p:spPr>
      </p:pic>
    </p:spTree>
    <p:extLst>
      <p:ext uri="{BB962C8B-B14F-4D97-AF65-F5344CB8AC3E}">
        <p14:creationId xmlns:p14="http://schemas.microsoft.com/office/powerpoint/2010/main" val="2192435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déterminer la valeur de sa résistance.</a:t>
            </a:r>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33</a:t>
            </a:fld>
            <a:endParaRPr lang="fr-FR"/>
          </a:p>
        </p:txBody>
      </p:sp>
      <p:pic>
        <p:nvPicPr>
          <p:cNvPr id="6" name="Espace réservé du contenu 5"/>
          <p:cNvPicPr>
            <a:picLocks noGrp="1"/>
          </p:cNvPicPr>
          <p:nvPr>
            <p:ph idx="1"/>
          </p:nvPr>
        </p:nvPicPr>
        <p:blipFill>
          <a:blip r:embed="rId2"/>
          <a:stretch>
            <a:fillRect/>
          </a:stretch>
        </p:blipFill>
        <p:spPr>
          <a:xfrm>
            <a:off x="616177" y="1515168"/>
            <a:ext cx="6457483" cy="2047541"/>
          </a:xfrm>
          <a:prstGeom prst="rect">
            <a:avLst/>
          </a:prstGeom>
        </p:spPr>
      </p:pic>
      <p:pic>
        <p:nvPicPr>
          <p:cNvPr id="7" name="Image 6"/>
          <p:cNvPicPr/>
          <p:nvPr/>
        </p:nvPicPr>
        <p:blipFill>
          <a:blip r:embed="rId3"/>
          <a:stretch>
            <a:fillRect/>
          </a:stretch>
        </p:blipFill>
        <p:spPr>
          <a:xfrm>
            <a:off x="504825" y="3789290"/>
            <a:ext cx="6749990" cy="2197442"/>
          </a:xfrm>
          <a:prstGeom prst="rect">
            <a:avLst/>
          </a:prstGeom>
        </p:spPr>
      </p:pic>
    </p:spTree>
    <p:extLst>
      <p:ext uri="{BB962C8B-B14F-4D97-AF65-F5344CB8AC3E}">
        <p14:creationId xmlns:p14="http://schemas.microsoft.com/office/powerpoint/2010/main" val="1365064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Déterminer </a:t>
            </a:r>
            <a:r>
              <a:rPr lang="fr-FR" dirty="0"/>
              <a:t>la valeur de sa résistance.</a:t>
            </a:r>
          </a:p>
        </p:txBody>
      </p:sp>
      <p:sp>
        <p:nvSpPr>
          <p:cNvPr id="4" name="Espace réservé du pied de page 3"/>
          <p:cNvSpPr>
            <a:spLocks noGrp="1"/>
          </p:cNvSpPr>
          <p:nvPr>
            <p:ph type="ftr" sz="quarter" idx="11"/>
          </p:nvPr>
        </p:nvSpPr>
        <p:spPr/>
        <p:txBody>
          <a:bodyPr/>
          <a:lstStyle/>
          <a:p>
            <a:r>
              <a:rPr lang="fr-FR" smtClean="0"/>
              <a:t>Lois de l'électricité</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34</a:t>
            </a:fld>
            <a:endParaRPr lang="fr-FR"/>
          </a:p>
        </p:txBody>
      </p:sp>
      <p:pic>
        <p:nvPicPr>
          <p:cNvPr id="6" name="Espace réservé du contenu 5" descr="C:\Users\damien\AppData\Local\Temp\SNAGHTMLa8a3bfd.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1143" y="1796972"/>
            <a:ext cx="4571429" cy="4266667"/>
          </a:xfrm>
          <a:prstGeom prst="rect">
            <a:avLst/>
          </a:prstGeom>
          <a:noFill/>
          <a:ln>
            <a:noFill/>
          </a:ln>
        </p:spPr>
      </p:pic>
      <p:sp>
        <p:nvSpPr>
          <p:cNvPr id="7" name="Zone de texte 18"/>
          <p:cNvSpPr txBox="1"/>
          <p:nvPr/>
        </p:nvSpPr>
        <p:spPr>
          <a:xfrm>
            <a:off x="5901683" y="1682006"/>
            <a:ext cx="5052829" cy="4261593"/>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180340" algn="just">
              <a:spcAft>
                <a:spcPts val="0"/>
              </a:spcAft>
            </a:pPr>
            <a:r>
              <a:rPr lang="fr-FR" sz="1000" b="1" u="sng" dirty="0">
                <a:effectLst/>
                <a:latin typeface="Century Schoolbook" panose="02040604050505020304" pitchFamily="18" charset="0"/>
                <a:ea typeface="Times New Roman" panose="02020603050405020304" pitchFamily="18" charset="0"/>
                <a:cs typeface="Times New Roman" panose="02020603050405020304" pitchFamily="18" charset="0"/>
              </a:rPr>
              <a:t>Moyen mnémotechnique :</a:t>
            </a:r>
            <a:endParaRPr lang="fr-FR" sz="1000" dirty="0">
              <a:effectLst/>
              <a:latin typeface="Century Schoolbook" panose="02040604050505020304" pitchFamily="18" charset="0"/>
              <a:ea typeface="Times New Roman" panose="02020603050405020304" pitchFamily="18" charset="0"/>
              <a:cs typeface="Times New Roman" panose="02020603050405020304" pitchFamily="18" charset="0"/>
            </a:endParaRPr>
          </a:p>
          <a:p>
            <a:pPr marR="180340" algn="just">
              <a:spcAft>
                <a:spcPts val="0"/>
              </a:spcAft>
            </a:pPr>
            <a:r>
              <a:rPr lang="fr-FR" sz="1000" dirty="0">
                <a:effectLst/>
                <a:latin typeface="Century Schoolbook" panose="02040604050505020304" pitchFamily="18" charset="0"/>
                <a:ea typeface="Times New Roman" panose="02020603050405020304" pitchFamily="18" charset="0"/>
                <a:cs typeface="Times New Roman" panose="02020603050405020304" pitchFamily="18" charset="0"/>
              </a:rPr>
              <a:t> </a:t>
            </a:r>
          </a:p>
          <a:p>
            <a:pPr marR="180340" algn="ctr">
              <a:spcAft>
                <a:spcPts val="0"/>
              </a:spcAft>
            </a:pPr>
            <a:r>
              <a:rPr lang="fr-FR" sz="2400" b="1"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N</a:t>
            </a:r>
            <a:r>
              <a:rPr lang="fr-FR" sz="2400"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e </a:t>
            </a:r>
            <a:r>
              <a:rPr lang="fr-FR" sz="2400" b="1"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M</a:t>
            </a:r>
            <a:r>
              <a:rPr lang="fr-FR" sz="2400"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angez </a:t>
            </a:r>
            <a:r>
              <a:rPr lang="fr-FR" sz="2400" b="1"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R</a:t>
            </a:r>
            <a:r>
              <a:rPr lang="fr-FR" sz="2400"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ien </a:t>
            </a:r>
            <a:r>
              <a:rPr lang="fr-FR" sz="2400" b="1"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O</a:t>
            </a:r>
            <a:r>
              <a:rPr lang="fr-FR" sz="2400"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u </a:t>
            </a:r>
            <a:r>
              <a:rPr lang="fr-FR" sz="2400" b="1"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J</a:t>
            </a:r>
            <a:r>
              <a:rPr lang="fr-FR" sz="2400"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eûnez </a:t>
            </a:r>
            <a:r>
              <a:rPr lang="fr-FR" sz="2400" b="1"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V</a:t>
            </a:r>
            <a:r>
              <a:rPr lang="fr-FR" sz="2400"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oilà </a:t>
            </a:r>
            <a:r>
              <a:rPr lang="fr-FR" sz="2400" b="1"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B</a:t>
            </a:r>
            <a:r>
              <a:rPr lang="fr-FR" sz="2400"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ien </a:t>
            </a:r>
            <a:r>
              <a:rPr lang="fr-FR" sz="2400" b="1"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V</a:t>
            </a:r>
            <a:r>
              <a:rPr lang="fr-FR" sz="2400"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otre </a:t>
            </a:r>
            <a:r>
              <a:rPr lang="fr-FR" sz="2400" b="1"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G</a:t>
            </a:r>
            <a:r>
              <a:rPr lang="fr-FR" sz="2400"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rande </a:t>
            </a:r>
            <a:r>
              <a:rPr lang="fr-FR" sz="2400" b="1"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B</a:t>
            </a:r>
            <a:r>
              <a:rPr lang="fr-FR" sz="2400" dirty="0">
                <a:solidFill>
                  <a:srgbClr val="00B050"/>
                </a:solidFill>
                <a:effectLst/>
                <a:latin typeface="Century Schoolbook" panose="02040604050505020304" pitchFamily="18" charset="0"/>
                <a:ea typeface="Times New Roman" panose="02020603050405020304" pitchFamily="18" charset="0"/>
                <a:cs typeface="Times New Roman" panose="02020603050405020304" pitchFamily="18" charset="0"/>
              </a:rPr>
              <a:t>êtise</a:t>
            </a:r>
            <a:endParaRPr lang="fr-FR" sz="2400" dirty="0">
              <a:effectLst/>
              <a:latin typeface="Century Schoolbook" panose="02040604050505020304" pitchFamily="18" charset="0"/>
              <a:ea typeface="Times New Roman" panose="02020603050405020304" pitchFamily="18" charset="0"/>
              <a:cs typeface="Times New Roman" panose="02020603050405020304" pitchFamily="18" charset="0"/>
            </a:endParaRPr>
          </a:p>
        </p:txBody>
      </p:sp>
      <p:pic>
        <p:nvPicPr>
          <p:cNvPr id="8" name="Image 7"/>
          <p:cNvPicPr/>
          <p:nvPr/>
        </p:nvPicPr>
        <p:blipFill>
          <a:blip r:embed="rId3"/>
          <a:stretch>
            <a:fillRect/>
          </a:stretch>
        </p:blipFill>
        <p:spPr>
          <a:xfrm>
            <a:off x="7316147" y="3057525"/>
            <a:ext cx="2293680" cy="2649651"/>
          </a:xfrm>
          <a:prstGeom prst="rect">
            <a:avLst/>
          </a:prstGeom>
        </p:spPr>
      </p:pic>
    </p:spTree>
    <p:extLst>
      <p:ext uri="{BB962C8B-B14F-4D97-AF65-F5344CB8AC3E}">
        <p14:creationId xmlns:p14="http://schemas.microsoft.com/office/powerpoint/2010/main" val="30668383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Autofit/>
          </a:bodyPr>
          <a:lstStyle/>
          <a:p>
            <a:r>
              <a:rPr lang="fr-FR" sz="5400" dirty="0" smtClean="0"/>
              <a:t>Les composants électriques</a:t>
            </a:r>
            <a:endParaRPr lang="fr-FR" sz="5400" dirty="0"/>
          </a:p>
        </p:txBody>
      </p:sp>
      <p:sp>
        <p:nvSpPr>
          <p:cNvPr id="3" name="Sous-titre 2"/>
          <p:cNvSpPr>
            <a:spLocks noGrp="1"/>
          </p:cNvSpPr>
          <p:nvPr>
            <p:ph type="subTitle" idx="1"/>
          </p:nvPr>
        </p:nvSpPr>
        <p:spPr/>
        <p:txBody>
          <a:bodyPr/>
          <a:lstStyle/>
          <a:p>
            <a:r>
              <a:rPr lang="fr-FR" dirty="0" smtClean="0"/>
              <a:t>Séquence 7 : Circuits électrique</a:t>
            </a:r>
            <a:endParaRPr lang="fr-FR" dirty="0"/>
          </a:p>
        </p:txBody>
      </p:sp>
      <p:sp>
        <p:nvSpPr>
          <p:cNvPr id="8" name="Espace réservé du pied de page 7"/>
          <p:cNvSpPr>
            <a:spLocks noGrp="1"/>
          </p:cNvSpPr>
          <p:nvPr>
            <p:ph type="ftr" sz="quarter" idx="11"/>
          </p:nvPr>
        </p:nvSpPr>
        <p:spPr>
          <a:xfrm rot="16200000">
            <a:off x="9882027" y="4051434"/>
            <a:ext cx="3821579" cy="411481"/>
          </a:xfrm>
        </p:spPr>
        <p:txBody>
          <a:bodyPr/>
          <a:lstStyle/>
          <a:p>
            <a:r>
              <a:rPr lang="fr-FR" dirty="0" smtClean="0"/>
              <a:t>Les composants électroniques</a:t>
            </a:r>
            <a:endParaRPr lang="fr-FR" dirty="0"/>
          </a:p>
        </p:txBody>
      </p:sp>
      <p:sp>
        <p:nvSpPr>
          <p:cNvPr id="9" name="Espace réservé du numéro de diapositive 8"/>
          <p:cNvSpPr>
            <a:spLocks noGrp="1"/>
          </p:cNvSpPr>
          <p:nvPr>
            <p:ph type="sldNum" sz="quarter" idx="12"/>
          </p:nvPr>
        </p:nvSpPr>
        <p:spPr/>
        <p:txBody>
          <a:bodyPr/>
          <a:lstStyle/>
          <a:p>
            <a:fld id="{8945984D-3096-4904-9AE0-5D3F3E4B73F8}" type="slidenum">
              <a:rPr lang="fr-FR" smtClean="0"/>
              <a:t>35</a:t>
            </a:fld>
            <a:endParaRPr lang="fr-FR"/>
          </a:p>
        </p:txBody>
      </p:sp>
      <p:pic>
        <p:nvPicPr>
          <p:cNvPr id="10" name="Espace réservé pour une image  9"/>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7621807" y="1211262"/>
            <a:ext cx="2480204" cy="2480204"/>
          </a:xfrm>
        </p:spPr>
      </p:pic>
      <p:pic>
        <p:nvPicPr>
          <p:cNvPr id="5" name="Espace réservé pour une image  4"/>
          <p:cNvPicPr>
            <a:picLocks noGrp="1" noChangeAspect="1"/>
          </p:cNvPicPr>
          <p:nvPr>
            <p:ph type="pic" sz="quarter" idx="13"/>
          </p:nvPr>
        </p:nvPicPr>
        <p:blipFill>
          <a:blip r:embed="rId4">
            <a:extLst>
              <a:ext uri="{28A0092B-C50C-407E-A947-70E740481C1C}">
                <a14:useLocalDpi xmlns:a14="http://schemas.microsoft.com/office/drawing/2010/main" val="0"/>
              </a:ext>
            </a:extLst>
          </a:blip>
          <a:stretch>
            <a:fillRect/>
          </a:stretch>
        </p:blipFill>
        <p:spPr>
          <a:xfrm>
            <a:off x="1261872" y="934897"/>
            <a:ext cx="4531274" cy="3032933"/>
          </a:xfrm>
        </p:spPr>
      </p:pic>
    </p:spTree>
    <p:extLst>
      <p:ext uri="{BB962C8B-B14F-4D97-AF65-F5344CB8AC3E}">
        <p14:creationId xmlns:p14="http://schemas.microsoft.com/office/powerpoint/2010/main" val="12662823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a:t>
            </a:r>
            <a:r>
              <a:rPr lang="fr-FR" dirty="0"/>
              <a:t>résistance </a:t>
            </a:r>
          </a:p>
        </p:txBody>
      </p:sp>
      <p:sp>
        <p:nvSpPr>
          <p:cNvPr id="3" name="Espace réservé du contenu 2"/>
          <p:cNvSpPr>
            <a:spLocks noGrp="1"/>
          </p:cNvSpPr>
          <p:nvPr>
            <p:ph idx="1"/>
          </p:nvPr>
        </p:nvSpPr>
        <p:spPr>
          <a:xfrm>
            <a:off x="504826" y="1321327"/>
            <a:ext cx="6698232" cy="4770437"/>
          </a:xfrm>
        </p:spPr>
        <p:txBody>
          <a:bodyPr/>
          <a:lstStyle/>
          <a:p>
            <a:r>
              <a:rPr lang="fr-FR" dirty="0"/>
              <a:t>Une résistance est un composant électronique dont la principale caractéristique est d'opposer une plus ou moins grande résistance (mesurée en ohms) à la circulation du courant électrique. </a:t>
            </a:r>
          </a:p>
          <a:p>
            <a:r>
              <a:rPr lang="fr-FR" dirty="0"/>
              <a:t>Les anneaux de couleur sur la résistance permettent , grâce à l'utilisation d'un code universel, de connaitre sa valeur en Ohms. </a:t>
            </a:r>
          </a:p>
          <a:p>
            <a:endParaRPr lang="fr-FR" dirty="0"/>
          </a:p>
        </p:txBody>
      </p:sp>
      <p:sp>
        <p:nvSpPr>
          <p:cNvPr id="4" name="Espace réservé du pied de page 3"/>
          <p:cNvSpPr>
            <a:spLocks noGrp="1"/>
          </p:cNvSpPr>
          <p:nvPr>
            <p:ph type="ftr" sz="quarter" idx="11"/>
          </p:nvPr>
        </p:nvSpPr>
        <p:spPr>
          <a:xfrm rot="16200000">
            <a:off x="9686442" y="3554564"/>
            <a:ext cx="4127200" cy="365122"/>
          </a:xfrm>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36</a:t>
            </a:fld>
            <a:endParaRPr lang="fr-FR"/>
          </a:p>
        </p:txBody>
      </p:sp>
      <p:pic>
        <p:nvPicPr>
          <p:cNvPr id="9" name="Picture 234"/>
          <p:cNvPicPr/>
          <p:nvPr/>
        </p:nvPicPr>
        <p:blipFill>
          <a:blip r:embed="rId2"/>
          <a:stretch>
            <a:fillRect/>
          </a:stretch>
        </p:blipFill>
        <p:spPr>
          <a:xfrm>
            <a:off x="7456170" y="1459348"/>
            <a:ext cx="3344102" cy="2042975"/>
          </a:xfrm>
          <a:prstGeom prst="rect">
            <a:avLst/>
          </a:prstGeom>
        </p:spPr>
      </p:pic>
      <p:graphicFrame>
        <p:nvGraphicFramePr>
          <p:cNvPr id="8" name="Tableau 7"/>
          <p:cNvGraphicFramePr>
            <a:graphicFrameLocks noGrp="1"/>
          </p:cNvGraphicFramePr>
          <p:nvPr>
            <p:extLst/>
          </p:nvPr>
        </p:nvGraphicFramePr>
        <p:xfrm>
          <a:off x="937356" y="4502460"/>
          <a:ext cx="9362584" cy="2068783"/>
        </p:xfrm>
        <a:graphic>
          <a:graphicData uri="http://schemas.openxmlformats.org/drawingml/2006/table">
            <a:tbl>
              <a:tblPr firstRow="1" firstCol="1" bandRow="1">
                <a:tableStyleId>{17292A2E-F333-43FB-9621-5CBBE7FDCDCB}</a:tableStyleId>
              </a:tblPr>
              <a:tblGrid>
                <a:gridCol w="4681809"/>
                <a:gridCol w="4680775"/>
              </a:tblGrid>
              <a:tr h="458732">
                <a:tc>
                  <a:txBody>
                    <a:bodyPr/>
                    <a:lstStyle/>
                    <a:p>
                      <a:pPr marL="13335" marR="1905" indent="-6350" algn="ctr">
                        <a:lnSpc>
                          <a:spcPct val="107000"/>
                        </a:lnSpc>
                        <a:spcAft>
                          <a:spcPts val="0"/>
                        </a:spcAft>
                      </a:pPr>
                      <a:r>
                        <a:rPr lang="fr-FR" sz="2400" dirty="0">
                          <a:effectLst/>
                        </a:rPr>
                        <a:t>Symbole européen </a:t>
                      </a:r>
                      <a:endParaRPr lang="fr-FR" sz="20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73025" marR="73025" marT="3175" marB="0"/>
                </a:tc>
                <a:tc>
                  <a:txBody>
                    <a:bodyPr/>
                    <a:lstStyle/>
                    <a:p>
                      <a:pPr marL="13335" indent="-6350" algn="ctr">
                        <a:lnSpc>
                          <a:spcPct val="107000"/>
                        </a:lnSpc>
                        <a:spcAft>
                          <a:spcPts val="0"/>
                        </a:spcAft>
                      </a:pPr>
                      <a:r>
                        <a:rPr lang="fr-FR" sz="2400" dirty="0">
                          <a:effectLst/>
                        </a:rPr>
                        <a:t>Symbole américain </a:t>
                      </a:r>
                      <a:endParaRPr lang="fr-FR" sz="20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73025" marR="73025" marT="3175" marB="0"/>
                </a:tc>
              </a:tr>
              <a:tr h="1610051">
                <a:tc>
                  <a:txBody>
                    <a:bodyPr/>
                    <a:lstStyle/>
                    <a:p>
                      <a:pPr marL="57150" indent="-6350" algn="ctr">
                        <a:lnSpc>
                          <a:spcPct val="107000"/>
                        </a:lnSpc>
                        <a:spcAft>
                          <a:spcPts val="0"/>
                        </a:spcAft>
                      </a:pPr>
                      <a:r>
                        <a:rPr lang="fr-FR" sz="1100">
                          <a:effectLst/>
                        </a:rPr>
                        <a:t> </a:t>
                      </a:r>
                      <a:endParaRPr lang="fr-FR"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73025" marR="73025" marT="3175" marB="0" anchor="b"/>
                </a:tc>
                <a:tc>
                  <a:txBody>
                    <a:bodyPr/>
                    <a:lstStyle/>
                    <a:p>
                      <a:pPr marL="57150" indent="-6350" algn="ctr">
                        <a:lnSpc>
                          <a:spcPct val="107000"/>
                        </a:lnSpc>
                        <a:spcAft>
                          <a:spcPts val="0"/>
                        </a:spcAft>
                      </a:pPr>
                      <a:r>
                        <a:rPr lang="fr-FR" sz="1100" dirty="0">
                          <a:effectLst/>
                        </a:rPr>
                        <a:t> </a:t>
                      </a:r>
                      <a:endParaRPr lang="fr-FR" sz="11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73025" marR="73025" marT="3175" marB="0" anchor="b"/>
                </a:tc>
              </a:tr>
            </a:tbl>
          </a:graphicData>
        </a:graphic>
      </p:graphicFrame>
      <p:pic>
        <p:nvPicPr>
          <p:cNvPr id="2053" name="Picture 2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1521" y="4970273"/>
            <a:ext cx="3008003" cy="15138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2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1335" y="4880298"/>
            <a:ext cx="3177526" cy="1588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40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Quelques résistances particulières: </a:t>
            </a:r>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37</a:t>
            </a:fld>
            <a:endParaRPr lang="fr-FR"/>
          </a:p>
        </p:txBody>
      </p:sp>
      <p:pic>
        <p:nvPicPr>
          <p:cNvPr id="7" name="Image 6"/>
          <p:cNvPicPr>
            <a:picLocks noChangeAspect="1"/>
          </p:cNvPicPr>
          <p:nvPr/>
        </p:nvPicPr>
        <p:blipFill>
          <a:blip r:embed="rId2"/>
          <a:stretch>
            <a:fillRect/>
          </a:stretch>
        </p:blipFill>
        <p:spPr>
          <a:xfrm>
            <a:off x="1943100" y="1332672"/>
            <a:ext cx="7485571" cy="5472515"/>
          </a:xfrm>
          <a:prstGeom prst="rect">
            <a:avLst/>
          </a:prstGeom>
          <a:ln>
            <a:solidFill>
              <a:schemeClr val="tx1"/>
            </a:solidFill>
          </a:ln>
        </p:spPr>
      </p:pic>
      <p:grpSp>
        <p:nvGrpSpPr>
          <p:cNvPr id="3075" name="Group 8459"/>
          <p:cNvGrpSpPr>
            <a:grpSpLocks/>
          </p:cNvGrpSpPr>
          <p:nvPr/>
        </p:nvGrpSpPr>
        <p:grpSpPr bwMode="auto">
          <a:xfrm>
            <a:off x="0" y="0"/>
            <a:ext cx="1943100" cy="2763838"/>
            <a:chOff x="0" y="0"/>
            <a:chExt cx="19424" cy="27639"/>
          </a:xfrm>
        </p:grpSpPr>
      </p:grpSp>
    </p:spTree>
    <p:extLst>
      <p:ext uri="{BB962C8B-B14F-4D97-AF65-F5344CB8AC3E}">
        <p14:creationId xmlns:p14="http://schemas.microsoft.com/office/powerpoint/2010/main" val="35776051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a:t>
            </a:r>
            <a:r>
              <a:rPr lang="fr-FR" dirty="0"/>
              <a:t>diode </a:t>
            </a:r>
          </a:p>
        </p:txBody>
      </p:sp>
      <p:sp>
        <p:nvSpPr>
          <p:cNvPr id="3" name="Espace réservé du contenu 2"/>
          <p:cNvSpPr>
            <a:spLocks noGrp="1"/>
          </p:cNvSpPr>
          <p:nvPr>
            <p:ph idx="1"/>
          </p:nvPr>
        </p:nvSpPr>
        <p:spPr/>
        <p:txBody>
          <a:bodyPr/>
          <a:lstStyle/>
          <a:p>
            <a:r>
              <a:rPr lang="fr-FR" dirty="0"/>
              <a:t>Une diode est un composant électronique qui ne laisse passer le courant que </a:t>
            </a:r>
            <a:r>
              <a:rPr lang="fr-FR" b="1" dirty="0"/>
              <a:t>dans un sens</a:t>
            </a:r>
            <a:r>
              <a:rPr lang="fr-FR" dirty="0"/>
              <a:t>. Le courant passe de l’anode à la cathode mais ne peut pas passer de la cathode vers anode. </a:t>
            </a:r>
          </a:p>
          <a:p>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38</a:t>
            </a:fld>
            <a:endParaRPr lang="fr-FR"/>
          </a:p>
        </p:txBody>
      </p:sp>
      <p:pic>
        <p:nvPicPr>
          <p:cNvPr id="6" name="Picture 343"/>
          <p:cNvPicPr/>
          <p:nvPr/>
        </p:nvPicPr>
        <p:blipFill>
          <a:blip r:embed="rId2"/>
          <a:stretch>
            <a:fillRect/>
          </a:stretch>
        </p:blipFill>
        <p:spPr>
          <a:xfrm>
            <a:off x="2969109" y="3290437"/>
            <a:ext cx="5769449" cy="2014807"/>
          </a:xfrm>
          <a:prstGeom prst="rect">
            <a:avLst/>
          </a:prstGeom>
        </p:spPr>
      </p:pic>
    </p:spTree>
    <p:extLst>
      <p:ext uri="{BB962C8B-B14F-4D97-AF65-F5344CB8AC3E}">
        <p14:creationId xmlns:p14="http://schemas.microsoft.com/office/powerpoint/2010/main" val="24582088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diode </a:t>
            </a:r>
          </a:p>
        </p:txBody>
      </p:sp>
      <p:sp>
        <p:nvSpPr>
          <p:cNvPr id="3" name="Espace réservé du contenu 2"/>
          <p:cNvSpPr>
            <a:spLocks noGrp="1"/>
          </p:cNvSpPr>
          <p:nvPr>
            <p:ph idx="1"/>
          </p:nvPr>
        </p:nvSpPr>
        <p:spPr>
          <a:xfrm>
            <a:off x="504826" y="1321327"/>
            <a:ext cx="7405598" cy="4770437"/>
          </a:xfrm>
        </p:spPr>
        <p:txBody>
          <a:bodyPr/>
          <a:lstStyle/>
          <a:p>
            <a:r>
              <a:rPr lang="fr-FR" b="1" u="sng" dirty="0"/>
              <a:t>Exemple d’utilisation:</a:t>
            </a:r>
            <a:r>
              <a:rPr lang="fr-FR" b="1" dirty="0"/>
              <a:t> </a:t>
            </a:r>
            <a:endParaRPr lang="fr-FR" dirty="0"/>
          </a:p>
          <a:p>
            <a:r>
              <a:rPr lang="fr-FR" dirty="0"/>
              <a:t>Lorsque le générateur délivre un signal sinusoïdal</a:t>
            </a:r>
            <a:r>
              <a:rPr lang="fr-FR" dirty="0" smtClean="0"/>
              <a:t>:</a:t>
            </a:r>
          </a:p>
          <a:p>
            <a:endParaRPr lang="fr-FR" dirty="0"/>
          </a:p>
          <a:p>
            <a:endParaRPr lang="fr-FR" dirty="0" smtClean="0"/>
          </a:p>
          <a:p>
            <a:endParaRPr lang="fr-FR" dirty="0"/>
          </a:p>
          <a:p>
            <a:r>
              <a:rPr lang="fr-FR" dirty="0"/>
              <a:t>L'utilisation d'une diode permet d'obtenir, aux bornes de la résistance, le signal suivant: </a:t>
            </a:r>
          </a:p>
          <a:p>
            <a:endParaRPr lang="fr-FR" dirty="0" smtClean="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39</a:t>
            </a:fld>
            <a:endParaRPr lang="fr-FR"/>
          </a:p>
        </p:txBody>
      </p:sp>
      <p:pic>
        <p:nvPicPr>
          <p:cNvPr id="6" name="Picture 294"/>
          <p:cNvPicPr/>
          <p:nvPr/>
        </p:nvPicPr>
        <p:blipFill>
          <a:blip r:embed="rId3"/>
          <a:stretch>
            <a:fillRect/>
          </a:stretch>
        </p:blipFill>
        <p:spPr>
          <a:xfrm>
            <a:off x="766984" y="2434207"/>
            <a:ext cx="4046555" cy="1413174"/>
          </a:xfrm>
          <a:prstGeom prst="rect">
            <a:avLst/>
          </a:prstGeom>
        </p:spPr>
      </p:pic>
      <p:pic>
        <p:nvPicPr>
          <p:cNvPr id="7" name="Picture 295"/>
          <p:cNvPicPr/>
          <p:nvPr/>
        </p:nvPicPr>
        <p:blipFill>
          <a:blip r:embed="rId4"/>
          <a:stretch>
            <a:fillRect/>
          </a:stretch>
        </p:blipFill>
        <p:spPr>
          <a:xfrm>
            <a:off x="660034" y="5064502"/>
            <a:ext cx="4153506" cy="1491573"/>
          </a:xfrm>
          <a:prstGeom prst="rect">
            <a:avLst/>
          </a:prstGeom>
        </p:spPr>
      </p:pic>
      <p:pic>
        <p:nvPicPr>
          <p:cNvPr id="8" name="Picture 296"/>
          <p:cNvPicPr/>
          <p:nvPr/>
        </p:nvPicPr>
        <p:blipFill>
          <a:blip r:embed="rId5"/>
          <a:stretch>
            <a:fillRect/>
          </a:stretch>
        </p:blipFill>
        <p:spPr>
          <a:xfrm>
            <a:off x="7363166" y="3437627"/>
            <a:ext cx="3722639" cy="3031435"/>
          </a:xfrm>
          <a:prstGeom prst="rect">
            <a:avLst/>
          </a:prstGeom>
        </p:spPr>
      </p:pic>
      <p:pic>
        <p:nvPicPr>
          <p:cNvPr id="9" name="Imag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62072" y="2332186"/>
            <a:ext cx="2540958" cy="1100589"/>
          </a:xfrm>
          <a:prstGeom prst="rect">
            <a:avLst/>
          </a:prstGeom>
        </p:spPr>
      </p:pic>
    </p:spTree>
    <p:extLst>
      <p:ext uri="{BB962C8B-B14F-4D97-AF65-F5344CB8AC3E}">
        <p14:creationId xmlns:p14="http://schemas.microsoft.com/office/powerpoint/2010/main" val="33779179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diode </a:t>
            </a:r>
          </a:p>
        </p:txBody>
      </p:sp>
      <p:sp>
        <p:nvSpPr>
          <p:cNvPr id="3" name="Espace réservé du contenu 2"/>
          <p:cNvSpPr>
            <a:spLocks noGrp="1"/>
          </p:cNvSpPr>
          <p:nvPr>
            <p:ph idx="1"/>
          </p:nvPr>
        </p:nvSpPr>
        <p:spPr/>
        <p:txBody>
          <a:bodyPr/>
          <a:lstStyle/>
          <a:p>
            <a:r>
              <a:rPr lang="fr-FR" dirty="0"/>
              <a:t>L'utilisation d'un pont de diodes, permet d'obtenir un signal redressé double alternance: </a:t>
            </a:r>
          </a:p>
          <a:p>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40</a:t>
            </a:fld>
            <a:endParaRPr lang="fr-FR"/>
          </a:p>
        </p:txBody>
      </p:sp>
      <p:pic>
        <p:nvPicPr>
          <p:cNvPr id="6" name="Picture 345"/>
          <p:cNvPicPr/>
          <p:nvPr/>
        </p:nvPicPr>
        <p:blipFill>
          <a:blip r:embed="rId2"/>
          <a:stretch>
            <a:fillRect/>
          </a:stretch>
        </p:blipFill>
        <p:spPr>
          <a:xfrm>
            <a:off x="939219" y="2671559"/>
            <a:ext cx="9679899" cy="3039128"/>
          </a:xfrm>
          <a:prstGeom prst="rect">
            <a:avLst/>
          </a:prstGeom>
        </p:spPr>
      </p:pic>
    </p:spTree>
    <p:extLst>
      <p:ext uri="{BB962C8B-B14F-4D97-AF65-F5344CB8AC3E}">
        <p14:creationId xmlns:p14="http://schemas.microsoft.com/office/powerpoint/2010/main" val="16538675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diode </a:t>
            </a:r>
          </a:p>
        </p:txBody>
      </p:sp>
      <p:sp>
        <p:nvSpPr>
          <p:cNvPr id="3" name="Espace réservé du contenu 2"/>
          <p:cNvSpPr>
            <a:spLocks noGrp="1"/>
          </p:cNvSpPr>
          <p:nvPr>
            <p:ph sz="half" idx="1"/>
          </p:nvPr>
        </p:nvSpPr>
        <p:spPr/>
        <p:txBody>
          <a:bodyPr>
            <a:normAutofit/>
          </a:bodyPr>
          <a:lstStyle/>
          <a:p>
            <a:r>
              <a:rPr lang="fr-FR" sz="1200" dirty="0"/>
              <a:t>Une LED émet de la lumière lorsqu'elle est parcourue par un courant. </a:t>
            </a:r>
            <a:endParaRPr lang="fr-FR" sz="1200" dirty="0" smtClean="0"/>
          </a:p>
          <a:p>
            <a:endParaRPr lang="fr-FR" sz="1200" dirty="0"/>
          </a:p>
          <a:p>
            <a:endParaRPr lang="fr-FR" sz="1200" dirty="0" smtClean="0"/>
          </a:p>
          <a:p>
            <a:endParaRPr lang="fr-FR" sz="1200" dirty="0"/>
          </a:p>
          <a:p>
            <a:endParaRPr lang="fr-FR" sz="1200" dirty="0" smtClean="0"/>
          </a:p>
          <a:p>
            <a:r>
              <a:rPr lang="fr-FR" sz="1200" dirty="0"/>
              <a:t>Une </a:t>
            </a:r>
            <a:r>
              <a:rPr lang="fr-FR" sz="1200" b="1" u="sng" dirty="0"/>
              <a:t>diode infrarouge</a:t>
            </a:r>
            <a:r>
              <a:rPr lang="fr-FR" sz="1200" dirty="0"/>
              <a:t> émet un </a:t>
            </a:r>
            <a:r>
              <a:rPr lang="fr-FR" sz="1200" dirty="0" err="1"/>
              <a:t>faiseau</a:t>
            </a:r>
            <a:r>
              <a:rPr lang="fr-FR" sz="1200" dirty="0"/>
              <a:t> lumineux invisible pour l'</a:t>
            </a:r>
            <a:r>
              <a:rPr lang="fr-FR" sz="1200" dirty="0" err="1"/>
              <a:t>oeil</a:t>
            </a:r>
            <a:r>
              <a:rPr lang="fr-FR" sz="1200" dirty="0"/>
              <a:t> humain. On peut les trouver dans certaines télécommande et dans certains capteurs. </a:t>
            </a:r>
          </a:p>
          <a:p>
            <a:endParaRPr lang="fr-FR" dirty="0"/>
          </a:p>
        </p:txBody>
      </p:sp>
      <p:sp>
        <p:nvSpPr>
          <p:cNvPr id="4" name="Espace réservé du contenu 3"/>
          <p:cNvSpPr>
            <a:spLocks noGrp="1"/>
          </p:cNvSpPr>
          <p:nvPr>
            <p:ph sz="half" idx="2"/>
          </p:nvPr>
        </p:nvSpPr>
        <p:spPr>
          <a:xfrm>
            <a:off x="5819775" y="1828800"/>
            <a:ext cx="5134737" cy="4727275"/>
          </a:xfrm>
        </p:spPr>
        <p:txBody>
          <a:bodyPr>
            <a:normAutofit/>
          </a:bodyPr>
          <a:lstStyle/>
          <a:p>
            <a:r>
              <a:rPr lang="fr-FR" sz="1200" dirty="0"/>
              <a:t>Une photodiode permet de détecter un rayonnement lumineux et  de le convertir en signal électrique. </a:t>
            </a:r>
            <a:endParaRPr lang="fr-FR" sz="1200" dirty="0" smtClean="0"/>
          </a:p>
          <a:p>
            <a:endParaRPr lang="fr-FR" sz="1200" dirty="0"/>
          </a:p>
          <a:p>
            <a:endParaRPr lang="fr-FR" sz="1200" dirty="0" smtClean="0"/>
          </a:p>
          <a:p>
            <a:endParaRPr lang="fr-FR" sz="1200" dirty="0"/>
          </a:p>
          <a:p>
            <a:endParaRPr lang="fr-FR" sz="1200" dirty="0" smtClean="0"/>
          </a:p>
          <a:p>
            <a:r>
              <a:rPr lang="fr-FR" sz="1200" dirty="0"/>
              <a:t>Une photodiode peut être sensible à la lumière ambiante et servir de capteur d'intensité lumineuse. </a:t>
            </a:r>
            <a:endParaRPr lang="fr-FR" sz="1200" dirty="0" smtClean="0"/>
          </a:p>
          <a:p>
            <a:endParaRPr lang="fr-FR" sz="1200" dirty="0"/>
          </a:p>
          <a:p>
            <a:endParaRPr lang="fr-FR" sz="1200" dirty="0" smtClean="0"/>
          </a:p>
          <a:p>
            <a:endParaRPr lang="fr-FR" sz="1200" dirty="0"/>
          </a:p>
          <a:p>
            <a:endParaRPr lang="fr-FR" sz="1200" dirty="0" smtClean="0"/>
          </a:p>
          <a:p>
            <a:r>
              <a:rPr lang="fr-FR" sz="1200" dirty="0"/>
              <a:t>Certaines photodiodes vont détecter plus spécifiquement la lumière infrarouge ou certaines longueurs d'ondes. </a:t>
            </a:r>
          </a:p>
          <a:p>
            <a:endParaRPr lang="fr-FR" sz="1200" dirty="0"/>
          </a:p>
          <a:p>
            <a:endParaRPr lang="fr-FR" sz="1200" dirty="0"/>
          </a:p>
        </p:txBody>
      </p:sp>
      <p:sp>
        <p:nvSpPr>
          <p:cNvPr id="5" name="Espace réservé du pied de page 4"/>
          <p:cNvSpPr>
            <a:spLocks noGrp="1"/>
          </p:cNvSpPr>
          <p:nvPr>
            <p:ph type="ftr" sz="quarter" idx="11"/>
          </p:nvPr>
        </p:nvSpPr>
        <p:spPr/>
        <p:txBody>
          <a:bodyPr/>
          <a:lstStyle/>
          <a:p>
            <a:r>
              <a:rPr lang="fr-FR" smtClean="0"/>
              <a:t>Les composants électroniques</a:t>
            </a:r>
            <a:endParaRPr lang="fr-FR"/>
          </a:p>
        </p:txBody>
      </p:sp>
      <p:sp>
        <p:nvSpPr>
          <p:cNvPr id="6" name="Espace réservé du numéro de diapositive 5"/>
          <p:cNvSpPr>
            <a:spLocks noGrp="1"/>
          </p:cNvSpPr>
          <p:nvPr>
            <p:ph type="sldNum" sz="quarter" idx="12"/>
          </p:nvPr>
        </p:nvSpPr>
        <p:spPr/>
        <p:txBody>
          <a:bodyPr/>
          <a:lstStyle/>
          <a:p>
            <a:fld id="{8945984D-3096-4904-9AE0-5D3F3E4B73F8}" type="slidenum">
              <a:rPr lang="fr-FR" smtClean="0"/>
              <a:t>41</a:t>
            </a:fld>
            <a:endParaRPr lang="fr-FR"/>
          </a:p>
        </p:txBody>
      </p:sp>
      <p:pic>
        <p:nvPicPr>
          <p:cNvPr id="7" name="Picture 507"/>
          <p:cNvPicPr/>
          <p:nvPr/>
        </p:nvPicPr>
        <p:blipFill>
          <a:blip r:embed="rId2"/>
          <a:stretch>
            <a:fillRect/>
          </a:stretch>
        </p:blipFill>
        <p:spPr>
          <a:xfrm>
            <a:off x="957130" y="2589889"/>
            <a:ext cx="1365693" cy="1059085"/>
          </a:xfrm>
          <a:prstGeom prst="rect">
            <a:avLst/>
          </a:prstGeom>
        </p:spPr>
      </p:pic>
      <p:pic>
        <p:nvPicPr>
          <p:cNvPr id="8" name="Picture 505"/>
          <p:cNvPicPr/>
          <p:nvPr/>
        </p:nvPicPr>
        <p:blipFill>
          <a:blip r:embed="rId3"/>
          <a:stretch>
            <a:fillRect/>
          </a:stretch>
        </p:blipFill>
        <p:spPr>
          <a:xfrm>
            <a:off x="2935791" y="2777986"/>
            <a:ext cx="1550035" cy="749935"/>
          </a:xfrm>
          <a:prstGeom prst="rect">
            <a:avLst/>
          </a:prstGeom>
        </p:spPr>
      </p:pic>
      <p:pic>
        <p:nvPicPr>
          <p:cNvPr id="9" name="Picture 509"/>
          <p:cNvPicPr/>
          <p:nvPr/>
        </p:nvPicPr>
        <p:blipFill>
          <a:blip r:embed="rId4"/>
          <a:stretch>
            <a:fillRect/>
          </a:stretch>
        </p:blipFill>
        <p:spPr>
          <a:xfrm>
            <a:off x="1068897" y="4817565"/>
            <a:ext cx="1479550" cy="1432560"/>
          </a:xfrm>
          <a:prstGeom prst="rect">
            <a:avLst/>
          </a:prstGeom>
        </p:spPr>
      </p:pic>
      <p:pic>
        <p:nvPicPr>
          <p:cNvPr id="11" name="Picture 513"/>
          <p:cNvPicPr/>
          <p:nvPr/>
        </p:nvPicPr>
        <p:blipFill>
          <a:blip r:embed="rId5"/>
          <a:stretch>
            <a:fillRect/>
          </a:stretch>
        </p:blipFill>
        <p:spPr>
          <a:xfrm>
            <a:off x="6997999" y="2334577"/>
            <a:ext cx="2457450" cy="1445895"/>
          </a:xfrm>
          <a:prstGeom prst="rect">
            <a:avLst/>
          </a:prstGeom>
        </p:spPr>
      </p:pic>
      <p:pic>
        <p:nvPicPr>
          <p:cNvPr id="12" name="Picture 515"/>
          <p:cNvPicPr/>
          <p:nvPr/>
        </p:nvPicPr>
        <p:blipFill>
          <a:blip r:embed="rId6"/>
          <a:stretch>
            <a:fillRect/>
          </a:stretch>
        </p:blipFill>
        <p:spPr>
          <a:xfrm>
            <a:off x="6218854" y="4485321"/>
            <a:ext cx="1558290" cy="1115695"/>
          </a:xfrm>
          <a:prstGeom prst="rect">
            <a:avLst/>
          </a:prstGeom>
        </p:spPr>
      </p:pic>
      <p:pic>
        <p:nvPicPr>
          <p:cNvPr id="13" name="Picture 517"/>
          <p:cNvPicPr/>
          <p:nvPr/>
        </p:nvPicPr>
        <p:blipFill>
          <a:blip r:embed="rId7"/>
          <a:stretch>
            <a:fillRect/>
          </a:stretch>
        </p:blipFill>
        <p:spPr>
          <a:xfrm>
            <a:off x="8665323" y="4219894"/>
            <a:ext cx="1580252" cy="1580831"/>
          </a:xfrm>
          <a:prstGeom prst="rect">
            <a:avLst/>
          </a:prstGeom>
        </p:spPr>
      </p:pic>
    </p:spTree>
    <p:extLst>
      <p:ext uri="{BB962C8B-B14F-4D97-AF65-F5344CB8AC3E}">
        <p14:creationId xmlns:p14="http://schemas.microsoft.com/office/powerpoint/2010/main" val="10835639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condensateur</a:t>
            </a:r>
            <a:endParaRPr lang="fr-FR" dirty="0"/>
          </a:p>
        </p:txBody>
      </p:sp>
      <p:sp>
        <p:nvSpPr>
          <p:cNvPr id="3" name="Espace réservé du contenu 2"/>
          <p:cNvSpPr>
            <a:spLocks noGrp="1"/>
          </p:cNvSpPr>
          <p:nvPr>
            <p:ph idx="1"/>
          </p:nvPr>
        </p:nvSpPr>
        <p:spPr/>
        <p:txBody>
          <a:bodyPr/>
          <a:lstStyle/>
          <a:p>
            <a:r>
              <a:rPr lang="fr-FR" dirty="0"/>
              <a:t>En fonction des applications, le condensateur peut avoir un </a:t>
            </a:r>
            <a:r>
              <a:rPr lang="fr-FR" dirty="0" smtClean="0"/>
              <a:t>rôle</a:t>
            </a:r>
          </a:p>
          <a:p>
            <a:pPr lvl="1"/>
            <a:r>
              <a:rPr lang="fr-FR" dirty="0" smtClean="0"/>
              <a:t>De Filtrage</a:t>
            </a:r>
          </a:p>
          <a:p>
            <a:pPr lvl="1"/>
            <a:r>
              <a:rPr lang="fr-FR" dirty="0" smtClean="0"/>
              <a:t>De stockage de l’énergie (</a:t>
            </a:r>
            <a:r>
              <a:rPr lang="fr-FR" dirty="0" err="1" smtClean="0"/>
              <a:t>supercondensateur</a:t>
            </a:r>
            <a:r>
              <a:rPr lang="fr-FR" dirty="0" smtClean="0"/>
              <a:t>)</a:t>
            </a:r>
          </a:p>
          <a:p>
            <a:pPr lvl="1"/>
            <a:r>
              <a:rPr lang="fr-FR" dirty="0" smtClean="0"/>
              <a:t>De lissage</a:t>
            </a:r>
          </a:p>
          <a:p>
            <a:pPr lvl="1"/>
            <a:r>
              <a:rPr lang="fr-FR" dirty="0" smtClean="0"/>
              <a:t>De mémoire</a:t>
            </a:r>
          </a:p>
          <a:p>
            <a:r>
              <a:rPr lang="fr-FR" dirty="0"/>
              <a:t>Le condensateur se charge d'une quantité d'électricité (Q) lorsqu'il est soumis à une tension. Cette charge Q dépend de la tension et de la durée pendant laquelle il a été soumis à cette tension. L'énergie emmagasinée sera restituée lors de la décharge du condensateur.</a:t>
            </a:r>
            <a:r>
              <a:rPr lang="fr-FR" i="1" dirty="0"/>
              <a:t> </a:t>
            </a:r>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42</a:t>
            </a:fld>
            <a:endParaRPr lang="fr-FR"/>
          </a:p>
        </p:txBody>
      </p:sp>
      <p:graphicFrame>
        <p:nvGraphicFramePr>
          <p:cNvPr id="10" name="Tableau 9"/>
          <p:cNvGraphicFramePr>
            <a:graphicFrameLocks noGrp="1"/>
          </p:cNvGraphicFramePr>
          <p:nvPr>
            <p:extLst/>
          </p:nvPr>
        </p:nvGraphicFramePr>
        <p:xfrm>
          <a:off x="687189" y="4903988"/>
          <a:ext cx="9759400" cy="1624315"/>
        </p:xfrm>
        <a:graphic>
          <a:graphicData uri="http://schemas.openxmlformats.org/drawingml/2006/table">
            <a:tbl>
              <a:tblPr firstRow="1" firstCol="1" bandRow="1">
                <a:tableStyleId>{1FECB4D8-DB02-4DC6-A0A2-4F2EBAE1DC90}</a:tableStyleId>
              </a:tblPr>
              <a:tblGrid>
                <a:gridCol w="4879161"/>
                <a:gridCol w="4880239"/>
              </a:tblGrid>
              <a:tr h="230727">
                <a:tc>
                  <a:txBody>
                    <a:bodyPr/>
                    <a:lstStyle/>
                    <a:p>
                      <a:pPr marL="13335" marR="527050" indent="-6350" algn="ctr">
                        <a:lnSpc>
                          <a:spcPct val="107000"/>
                        </a:lnSpc>
                        <a:spcAft>
                          <a:spcPts val="0"/>
                        </a:spcAft>
                      </a:pPr>
                      <a:r>
                        <a:rPr lang="fr-FR" sz="1200" dirty="0">
                          <a:effectLst/>
                        </a:rPr>
                        <a:t>Symbole européen </a:t>
                      </a:r>
                      <a:endParaRPr lang="fr-FR" sz="11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96265" marR="73025" marT="2540" marB="0"/>
                </a:tc>
                <a:tc>
                  <a:txBody>
                    <a:bodyPr/>
                    <a:lstStyle/>
                    <a:p>
                      <a:pPr marL="13335" marR="522605" indent="-6350" algn="ctr">
                        <a:lnSpc>
                          <a:spcPct val="107000"/>
                        </a:lnSpc>
                        <a:spcAft>
                          <a:spcPts val="0"/>
                        </a:spcAft>
                      </a:pPr>
                      <a:r>
                        <a:rPr lang="fr-FR" sz="1200">
                          <a:effectLst/>
                        </a:rPr>
                        <a:t>Symbole américain </a:t>
                      </a:r>
                      <a:endParaRPr lang="fr-FR"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96265" marR="73025" marT="2540" marB="0"/>
                </a:tc>
              </a:tr>
              <a:tr h="1393588">
                <a:tc>
                  <a:txBody>
                    <a:bodyPr/>
                    <a:lstStyle/>
                    <a:p>
                      <a:pPr marL="13335" marR="467360" indent="-6350" algn="ctr">
                        <a:lnSpc>
                          <a:spcPct val="107000"/>
                        </a:lnSpc>
                        <a:spcAft>
                          <a:spcPts val="0"/>
                        </a:spcAft>
                      </a:pPr>
                      <a:r>
                        <a:rPr lang="fr-FR" sz="1100">
                          <a:effectLst/>
                        </a:rPr>
                        <a:t> </a:t>
                      </a:r>
                      <a:endParaRPr lang="fr-FR"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96265" marR="73025" marT="2540" marB="0" anchor="b"/>
                </a:tc>
                <a:tc>
                  <a:txBody>
                    <a:bodyPr/>
                    <a:lstStyle/>
                    <a:p>
                      <a:pPr marL="13335" marR="483235" indent="-6350" algn="ctr">
                        <a:lnSpc>
                          <a:spcPct val="107000"/>
                        </a:lnSpc>
                        <a:spcAft>
                          <a:spcPts val="0"/>
                        </a:spcAft>
                      </a:pPr>
                      <a:r>
                        <a:rPr lang="fr-FR" sz="1100" dirty="0">
                          <a:effectLst/>
                        </a:rPr>
                        <a:t> </a:t>
                      </a:r>
                    </a:p>
                    <a:p>
                      <a:pPr marL="13335" indent="-6350">
                        <a:lnSpc>
                          <a:spcPct val="107000"/>
                        </a:lnSpc>
                        <a:spcAft>
                          <a:spcPts val="0"/>
                        </a:spcAft>
                      </a:pPr>
                      <a:r>
                        <a:rPr lang="fr-FR" sz="1100" dirty="0">
                          <a:effectLst/>
                        </a:rPr>
                        <a:t> </a:t>
                      </a:r>
                      <a:endParaRPr lang="fr-FR" sz="11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96265" marR="73025" marT="2540" marB="0"/>
                </a:tc>
              </a:tr>
            </a:tbl>
          </a:graphicData>
        </a:graphic>
      </p:graphicFrame>
      <p:pic>
        <p:nvPicPr>
          <p:cNvPr id="5122" name="Picture 7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609" y="5165167"/>
            <a:ext cx="1762395" cy="1271116"/>
          </a:xfrm>
          <a:prstGeom prst="rect">
            <a:avLst/>
          </a:prstGeom>
          <a:noFill/>
          <a:extLst>
            <a:ext uri="{909E8E84-426E-40DD-AFC4-6F175D3DCCD1}">
              <a14:hiddenFill xmlns:a14="http://schemas.microsoft.com/office/drawing/2010/main">
                <a:solidFill>
                  <a:srgbClr val="FFFFFF"/>
                </a:solidFill>
              </a14:hiddenFill>
            </a:ext>
          </a:extLst>
        </p:spPr>
      </p:pic>
      <p:pic>
        <p:nvPicPr>
          <p:cNvPr id="5121" name="Picture 7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8820" y="5291942"/>
            <a:ext cx="2314487" cy="1240135"/>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2716" y="2001041"/>
            <a:ext cx="1691640" cy="975360"/>
          </a:xfrm>
          <a:prstGeom prst="rect">
            <a:avLst/>
          </a:prstGeom>
        </p:spPr>
      </p:pic>
    </p:spTree>
    <p:extLst>
      <p:ext uri="{BB962C8B-B14F-4D97-AF65-F5344CB8AC3E}">
        <p14:creationId xmlns:p14="http://schemas.microsoft.com/office/powerpoint/2010/main" val="32456335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condensateur</a:t>
            </a:r>
          </a:p>
        </p:txBody>
      </p:sp>
      <p:sp>
        <p:nvSpPr>
          <p:cNvPr id="3" name="Espace réservé du contenu 2"/>
          <p:cNvSpPr>
            <a:spLocks noGrp="1"/>
          </p:cNvSpPr>
          <p:nvPr>
            <p:ph idx="1"/>
          </p:nvPr>
        </p:nvSpPr>
        <p:spPr>
          <a:xfrm>
            <a:off x="504825" y="1321327"/>
            <a:ext cx="10449687" cy="2370779"/>
          </a:xfrm>
        </p:spPr>
        <p:txBody>
          <a:bodyPr>
            <a:normAutofit fontScale="85000" lnSpcReduction="10000"/>
          </a:bodyPr>
          <a:lstStyle/>
          <a:p>
            <a:r>
              <a:rPr lang="fr-FR" dirty="0"/>
              <a:t>Le </a:t>
            </a:r>
            <a:r>
              <a:rPr lang="fr-FR" b="1" dirty="0"/>
              <a:t>condensateur</a:t>
            </a:r>
            <a:r>
              <a:rPr lang="fr-FR" dirty="0"/>
              <a:t> est un </a:t>
            </a:r>
            <a:r>
              <a:rPr lang="fr-FR" dirty="0">
                <a:hlinkClick r:id="rId2" tooltip="Composant électronique"/>
              </a:rPr>
              <a:t>composant électronique</a:t>
            </a:r>
            <a:r>
              <a:rPr lang="fr-FR" dirty="0"/>
              <a:t> élémentaire, constitué de deux armatures conductrices (appelées « électrodes ») en influence totale et séparées par un isolant polarisable (ou « </a:t>
            </a:r>
            <a:r>
              <a:rPr lang="fr-FR" dirty="0">
                <a:hlinkClick r:id="rId3" tooltip="Diélectrique"/>
              </a:rPr>
              <a:t>diélectrique</a:t>
            </a:r>
            <a:r>
              <a:rPr lang="fr-FR" dirty="0"/>
              <a:t> »). Sa propriété principale est de pouvoir stocker des charges électriques opposées sur ses armatures. La valeur absolue de ces charges est proportionnelle à la valeur absolue de la tension qui lui est appliquée. </a:t>
            </a:r>
            <a:endParaRPr lang="fr-FR" dirty="0" smtClean="0"/>
          </a:p>
          <a:p>
            <a:r>
              <a:rPr lang="fr-FR" dirty="0" smtClean="0"/>
              <a:t>Le </a:t>
            </a:r>
            <a:r>
              <a:rPr lang="fr-FR" dirty="0"/>
              <a:t>condensateur est caractérisé par le coefficient de proportionnalité entre charge et tension appelé </a:t>
            </a:r>
            <a:r>
              <a:rPr lang="fr-FR" dirty="0">
                <a:hlinkClick r:id="rId4" tooltip="Capacité électrique"/>
              </a:rPr>
              <a:t>capacité électrique</a:t>
            </a:r>
            <a:r>
              <a:rPr lang="fr-FR" dirty="0"/>
              <a:t> et exprimée en</a:t>
            </a:r>
            <a:r>
              <a:rPr lang="fr-FR" b="1" dirty="0">
                <a:effectLst>
                  <a:outerShdw blurRad="38100" dist="38100" dir="2700000" algn="tl">
                    <a:srgbClr val="000000">
                      <a:alpha val="43137"/>
                    </a:srgbClr>
                  </a:outerShdw>
                </a:effectLst>
              </a:rPr>
              <a:t> </a:t>
            </a:r>
            <a:r>
              <a:rPr lang="fr-FR" b="1" dirty="0">
                <a:effectLst>
                  <a:outerShdw blurRad="38100" dist="38100" dir="2700000" algn="tl">
                    <a:srgbClr val="000000">
                      <a:alpha val="43137"/>
                    </a:srgbClr>
                  </a:outerShdw>
                </a:effectLst>
                <a:hlinkClick r:id="rId5" tooltip="Farad"/>
              </a:rPr>
              <a:t>farads</a:t>
            </a:r>
            <a:r>
              <a:rPr lang="fr-FR" b="1" dirty="0">
                <a:effectLst>
                  <a:outerShdw blurRad="38100" dist="38100" dir="2700000" algn="tl">
                    <a:srgbClr val="000000">
                      <a:alpha val="43137"/>
                    </a:srgbClr>
                  </a:outerShdw>
                </a:effectLst>
              </a:rPr>
              <a:t> (F). </a:t>
            </a:r>
            <a:r>
              <a:rPr lang="fr-FR" dirty="0"/>
              <a:t>La relation caractéristique d'un condensateur idéal est </a:t>
            </a:r>
            <a:r>
              <a:rPr lang="fr-FR" dirty="0" smtClean="0"/>
              <a:t>:</a:t>
            </a:r>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43</a:t>
            </a:fld>
            <a:endParaRPr lang="fr-FR"/>
          </a:p>
        </p:txBody>
      </p:sp>
      <mc:AlternateContent xmlns:mc="http://schemas.openxmlformats.org/markup-compatibility/2006" xmlns:a14="http://schemas.microsoft.com/office/drawing/2010/main">
        <mc:Choice Requires="a14">
          <p:sp>
            <p:nvSpPr>
              <p:cNvPr id="8" name="ZoneTexte 7"/>
              <p:cNvSpPr txBox="1"/>
              <p:nvPr/>
            </p:nvSpPr>
            <p:spPr>
              <a:xfrm>
                <a:off x="754811" y="4352024"/>
                <a:ext cx="2971801" cy="1051826"/>
              </a:xfrm>
              <a:prstGeom prst="rect">
                <a:avLst/>
              </a:prstGeom>
            </p:spPr>
            <p:style>
              <a:lnRef idx="2">
                <a:schemeClr val="accent4"/>
              </a:lnRef>
              <a:fillRef idx="1">
                <a:schemeClr val="lt1"/>
              </a:fillRef>
              <a:effectRef idx="0">
                <a:schemeClr val="accent4"/>
              </a:effectRef>
              <a:fontRef idx="minor">
                <a:schemeClr val="dk1"/>
              </a:fontRef>
            </p:style>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fr-FR" sz="3600" b="0" i="1" smtClean="0">
                          <a:latin typeface="Cambria Math" panose="02040503050406030204" pitchFamily="18" charset="0"/>
                        </a:rPr>
                        <m:t>𝑖</m:t>
                      </m:r>
                      <m:r>
                        <a:rPr lang="fr-FR" sz="3600" b="0" i="1" smtClean="0">
                          <a:latin typeface="Cambria Math" panose="02040503050406030204" pitchFamily="18" charset="0"/>
                        </a:rPr>
                        <m:t>=</m:t>
                      </m:r>
                      <m:r>
                        <a:rPr lang="fr-FR" sz="3600" b="0" i="1" smtClean="0">
                          <a:latin typeface="Cambria Math" panose="02040503050406030204" pitchFamily="18" charset="0"/>
                        </a:rPr>
                        <m:t>𝐶</m:t>
                      </m:r>
                      <m:r>
                        <a:rPr lang="fr-FR" sz="3600" b="0" i="1" smtClean="0">
                          <a:latin typeface="Cambria Math" panose="02040503050406030204" pitchFamily="18" charset="0"/>
                        </a:rPr>
                        <m:t> </m:t>
                      </m:r>
                      <m:f>
                        <m:fPr>
                          <m:ctrlPr>
                            <a:rPr lang="fr-FR" sz="3600" b="0" i="1" smtClean="0">
                              <a:latin typeface="Cambria Math" panose="02040503050406030204" pitchFamily="18" charset="0"/>
                            </a:rPr>
                          </m:ctrlPr>
                        </m:fPr>
                        <m:num>
                          <m:r>
                            <a:rPr lang="fr-FR" sz="3600" b="0" i="1" smtClean="0">
                              <a:latin typeface="Cambria Math" panose="02040503050406030204" pitchFamily="18" charset="0"/>
                            </a:rPr>
                            <m:t>𝑑𝑢</m:t>
                          </m:r>
                        </m:num>
                        <m:den>
                          <m:r>
                            <a:rPr lang="fr-FR" sz="3600" b="0" i="1" smtClean="0">
                              <a:latin typeface="Cambria Math" panose="02040503050406030204" pitchFamily="18" charset="0"/>
                            </a:rPr>
                            <m:t>𝑑𝑡</m:t>
                          </m:r>
                        </m:den>
                      </m:f>
                    </m:oMath>
                  </m:oMathPara>
                </a14:m>
                <a:endParaRPr lang="fr-FR" sz="3600" b="0" dirty="0" smtClean="0"/>
              </a:p>
            </p:txBody>
          </p:sp>
        </mc:Choice>
        <mc:Fallback xmlns="">
          <p:sp>
            <p:nvSpPr>
              <p:cNvPr id="8" name="ZoneTexte 7"/>
              <p:cNvSpPr txBox="1">
                <a:spLocks noRot="1" noChangeAspect="1" noMove="1" noResize="1" noEditPoints="1" noAdjustHandles="1" noChangeArrowheads="1" noChangeShapeType="1" noTextEdit="1"/>
              </p:cNvSpPr>
              <p:nvPr/>
            </p:nvSpPr>
            <p:spPr>
              <a:xfrm>
                <a:off x="754811" y="4352024"/>
                <a:ext cx="2971801" cy="1051826"/>
              </a:xfrm>
              <a:prstGeom prst="rect">
                <a:avLst/>
              </a:prstGeom>
              <a:blipFill rotWithShape="0">
                <a:blip r:embed="rId6"/>
                <a:stretch>
                  <a:fillRect/>
                </a:stretch>
              </a:blipFill>
            </p:spPr>
            <p:txBody>
              <a:bodyPr/>
              <a:lstStyle/>
              <a:p>
                <a:r>
                  <a:rPr lang="fr-FR">
                    <a:noFill/>
                  </a:rPr>
                  <a:t> </a:t>
                </a:r>
              </a:p>
            </p:txBody>
          </p:sp>
        </mc:Fallback>
      </mc:AlternateContent>
      <p:sp>
        <p:nvSpPr>
          <p:cNvPr id="12" name="ZoneTexte 11"/>
          <p:cNvSpPr txBox="1"/>
          <p:nvPr/>
        </p:nvSpPr>
        <p:spPr>
          <a:xfrm>
            <a:off x="4339580" y="3994030"/>
            <a:ext cx="6297283" cy="2031325"/>
          </a:xfrm>
          <a:prstGeom prst="rect">
            <a:avLst/>
          </a:prstGeom>
          <a:noFill/>
        </p:spPr>
        <p:txBody>
          <a:bodyPr wrap="square" rtlCol="0">
            <a:spAutoFit/>
          </a:bodyPr>
          <a:lstStyle/>
          <a:p>
            <a:pPr marL="285750" indent="-285750">
              <a:buFont typeface="Arial" panose="020B0604020202020204" pitchFamily="34" charset="0"/>
              <a:buChar char="•"/>
            </a:pPr>
            <a:r>
              <a:rPr lang="fr-FR" i="1" dirty="0"/>
              <a:t>i</a:t>
            </a:r>
            <a:r>
              <a:rPr lang="fr-FR" dirty="0"/>
              <a:t> est l'</a:t>
            </a:r>
            <a:r>
              <a:rPr lang="fr-FR" dirty="0">
                <a:hlinkClick r:id="rId7" tooltip="Courant électrique"/>
              </a:rPr>
              <a:t>intensité du courant</a:t>
            </a:r>
            <a:r>
              <a:rPr lang="fr-FR" dirty="0"/>
              <a:t> qui passe par le composant, exprimée en </a:t>
            </a:r>
            <a:r>
              <a:rPr lang="fr-FR" dirty="0">
                <a:hlinkClick r:id="rId8" tooltip="Ampère (unité)"/>
              </a:rPr>
              <a:t>ampères</a:t>
            </a:r>
            <a:r>
              <a:rPr lang="fr-FR" dirty="0"/>
              <a:t> (symbole : A) ;</a:t>
            </a:r>
          </a:p>
          <a:p>
            <a:pPr marL="285750" indent="-285750">
              <a:buFont typeface="Arial" panose="020B0604020202020204" pitchFamily="34" charset="0"/>
              <a:buChar char="•"/>
            </a:pPr>
            <a:r>
              <a:rPr lang="fr-FR" i="1" dirty="0"/>
              <a:t>u</a:t>
            </a:r>
            <a:r>
              <a:rPr lang="fr-FR" dirty="0"/>
              <a:t> est la </a:t>
            </a:r>
            <a:r>
              <a:rPr lang="fr-FR" dirty="0">
                <a:hlinkClick r:id="rId9"/>
              </a:rPr>
              <a:t>tension</a:t>
            </a:r>
            <a:r>
              <a:rPr lang="fr-FR" dirty="0"/>
              <a:t> aux bornes du composant, exprimée en </a:t>
            </a:r>
            <a:r>
              <a:rPr lang="fr-FR" dirty="0">
                <a:hlinkClick r:id="rId10" tooltip="Volt"/>
              </a:rPr>
              <a:t>volts</a:t>
            </a:r>
            <a:r>
              <a:rPr lang="fr-FR" dirty="0"/>
              <a:t> (symbole : V) ;</a:t>
            </a:r>
          </a:p>
          <a:p>
            <a:pPr marL="285750" indent="-285750">
              <a:buFont typeface="Arial" panose="020B0604020202020204" pitchFamily="34" charset="0"/>
              <a:buChar char="•"/>
            </a:pPr>
            <a:r>
              <a:rPr lang="fr-FR" i="1" dirty="0"/>
              <a:t>C</a:t>
            </a:r>
            <a:r>
              <a:rPr lang="fr-FR" dirty="0"/>
              <a:t> est la capacité électrique du condensateur, exprimée en farads (symbole : F) </a:t>
            </a:r>
            <a:r>
              <a:rPr lang="fr-FR" dirty="0" smtClean="0"/>
              <a:t>;</a:t>
            </a:r>
          </a:p>
          <a:p>
            <a:pPr marL="285750" indent="-285750">
              <a:buFont typeface="Arial" panose="020B0604020202020204" pitchFamily="34" charset="0"/>
              <a:buChar char="•"/>
            </a:pPr>
            <a:r>
              <a:rPr lang="fr-FR" dirty="0" smtClean="0"/>
              <a:t>du/</a:t>
            </a:r>
            <a:r>
              <a:rPr lang="fr-FR" dirty="0" err="1" smtClean="0"/>
              <a:t>dt</a:t>
            </a:r>
            <a:r>
              <a:rPr lang="fr-FR" dirty="0"/>
              <a:t> est la dérivée de la tension par rapport au temps</a:t>
            </a:r>
          </a:p>
        </p:txBody>
      </p:sp>
    </p:spTree>
    <p:extLst>
      <p:ext uri="{BB962C8B-B14F-4D97-AF65-F5344CB8AC3E}">
        <p14:creationId xmlns:p14="http://schemas.microsoft.com/office/powerpoint/2010/main" val="31207030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condensateur</a:t>
            </a:r>
          </a:p>
        </p:txBody>
      </p:sp>
      <p:sp>
        <p:nvSpPr>
          <p:cNvPr id="3" name="Espace réservé du contenu 2"/>
          <p:cNvSpPr>
            <a:spLocks noGrp="1"/>
          </p:cNvSpPr>
          <p:nvPr>
            <p:ph idx="1"/>
          </p:nvPr>
        </p:nvSpPr>
        <p:spPr>
          <a:xfrm>
            <a:off x="504825" y="1321328"/>
            <a:ext cx="10449687" cy="2336272"/>
          </a:xfrm>
        </p:spPr>
        <p:txBody>
          <a:bodyPr>
            <a:normAutofit fontScale="77500" lnSpcReduction="20000"/>
          </a:bodyPr>
          <a:lstStyle/>
          <a:p>
            <a:r>
              <a:rPr lang="fr-FR" dirty="0"/>
              <a:t>Un condensateur est constitué fondamentalement de deux conducteurs électriques, ou « </a:t>
            </a:r>
            <a:r>
              <a:rPr lang="fr-FR" b="1" dirty="0"/>
              <a:t>armatures</a:t>
            </a:r>
            <a:r>
              <a:rPr lang="fr-FR" dirty="0"/>
              <a:t> », très proches l'un de l'autre, mais séparés par un isolant, ou « </a:t>
            </a:r>
            <a:r>
              <a:rPr lang="fr-FR" b="1" dirty="0" smtClean="0"/>
              <a:t>diélectrique</a:t>
            </a:r>
            <a:r>
              <a:rPr lang="fr-FR" dirty="0" smtClean="0"/>
              <a:t> ».</a:t>
            </a:r>
          </a:p>
          <a:p>
            <a:r>
              <a:rPr lang="fr-FR" dirty="0"/>
              <a:t>La charge électrique emmagasinée par un condensateur est proportionnelle à la tension appliquée entre ses deux armatures. Aussi, un tel composant est-il principalement caractérisé par sa </a:t>
            </a:r>
            <a:r>
              <a:rPr lang="fr-FR" dirty="0">
                <a:hlinkClick r:id="rId2" tooltip="Capacité électrique"/>
              </a:rPr>
              <a:t>capacité</a:t>
            </a:r>
            <a:r>
              <a:rPr lang="fr-FR" dirty="0"/>
              <a:t>, rapport entre sa charge et la tension.</a:t>
            </a:r>
          </a:p>
          <a:p>
            <a:r>
              <a:rPr lang="fr-FR" dirty="0"/>
              <a:t>La capacité électrique d'un condensateur se détermine essentiellement en fonction de la géométrie des armatures et de la nature du ou des isolants ; la formule simplifiée suivante est souvent utilisée pour estimer sa valeur :</a:t>
            </a:r>
          </a:p>
          <a:p>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44</a:t>
            </a:fld>
            <a:endParaRPr lang="fr-FR"/>
          </a:p>
        </p:txBody>
      </p:sp>
      <mc:AlternateContent xmlns:mc="http://schemas.openxmlformats.org/markup-compatibility/2006" xmlns:a14="http://schemas.microsoft.com/office/drawing/2010/main">
        <mc:Choice Requires="a14">
          <p:sp>
            <p:nvSpPr>
              <p:cNvPr id="6" name="ZoneTexte 5"/>
              <p:cNvSpPr txBox="1"/>
              <p:nvPr/>
            </p:nvSpPr>
            <p:spPr>
              <a:xfrm>
                <a:off x="754811" y="4352024"/>
                <a:ext cx="2971801" cy="1051826"/>
              </a:xfrm>
              <a:prstGeom prst="rect">
                <a:avLst/>
              </a:prstGeom>
            </p:spPr>
            <p:style>
              <a:lnRef idx="2">
                <a:schemeClr val="accent4"/>
              </a:lnRef>
              <a:fillRef idx="1">
                <a:schemeClr val="lt1"/>
              </a:fillRef>
              <a:effectRef idx="0">
                <a:schemeClr val="accent4"/>
              </a:effectRef>
              <a:fontRef idx="minor">
                <a:schemeClr val="dk1"/>
              </a:fontRef>
            </p:style>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fr-FR" sz="3600" b="0" i="1" smtClean="0">
                          <a:latin typeface="Cambria Math" panose="02040503050406030204" pitchFamily="18" charset="0"/>
                        </a:rPr>
                        <m:t>𝐶</m:t>
                      </m:r>
                      <m:r>
                        <a:rPr lang="fr-FR" sz="3600" b="0" i="1" smtClean="0">
                          <a:latin typeface="Cambria Math" panose="02040503050406030204" pitchFamily="18" charset="0"/>
                        </a:rPr>
                        <m:t>=</m:t>
                      </m:r>
                      <m:r>
                        <m:rPr>
                          <m:sty m:val="p"/>
                        </m:rPr>
                        <a:rPr lang="el-GR" sz="3600" b="0" i="1" smtClean="0">
                          <a:latin typeface="Cambria Math" panose="02040503050406030204" pitchFamily="18" charset="0"/>
                        </a:rPr>
                        <m:t>ε</m:t>
                      </m:r>
                      <m:r>
                        <a:rPr lang="fr-FR" sz="3600" b="0" i="1" smtClean="0">
                          <a:latin typeface="Cambria Math" panose="02040503050406030204" pitchFamily="18" charset="0"/>
                        </a:rPr>
                        <m:t> </m:t>
                      </m:r>
                      <m:f>
                        <m:fPr>
                          <m:ctrlPr>
                            <a:rPr lang="fr-FR" sz="3600" b="0" i="1" smtClean="0">
                              <a:latin typeface="Cambria Math" panose="02040503050406030204" pitchFamily="18" charset="0"/>
                            </a:rPr>
                          </m:ctrlPr>
                        </m:fPr>
                        <m:num>
                          <m:r>
                            <a:rPr lang="fr-FR" sz="3600" b="0" i="1" smtClean="0">
                              <a:latin typeface="Cambria Math" panose="02040503050406030204" pitchFamily="18" charset="0"/>
                            </a:rPr>
                            <m:t>𝑆</m:t>
                          </m:r>
                        </m:num>
                        <m:den>
                          <m:r>
                            <a:rPr lang="fr-FR" sz="3600" b="0" i="1" smtClean="0">
                              <a:latin typeface="Cambria Math" panose="02040503050406030204" pitchFamily="18" charset="0"/>
                            </a:rPr>
                            <m:t>𝑒</m:t>
                          </m:r>
                        </m:den>
                      </m:f>
                    </m:oMath>
                  </m:oMathPara>
                </a14:m>
                <a:endParaRPr lang="fr-FR" sz="3600" b="0" dirty="0" smtClean="0"/>
              </a:p>
            </p:txBody>
          </p:sp>
        </mc:Choice>
        <mc:Fallback xmlns="">
          <p:sp>
            <p:nvSpPr>
              <p:cNvPr id="6" name="ZoneTexte 5"/>
              <p:cNvSpPr txBox="1">
                <a:spLocks noRot="1" noChangeAspect="1" noMove="1" noResize="1" noEditPoints="1" noAdjustHandles="1" noChangeArrowheads="1" noChangeShapeType="1" noTextEdit="1"/>
              </p:cNvSpPr>
              <p:nvPr/>
            </p:nvSpPr>
            <p:spPr>
              <a:xfrm>
                <a:off x="754811" y="4352024"/>
                <a:ext cx="2971801" cy="1051826"/>
              </a:xfrm>
              <a:prstGeom prst="rect">
                <a:avLst/>
              </a:prstGeom>
              <a:blipFill rotWithShape="0">
                <a:blip r:embed="rId3"/>
                <a:stretch>
                  <a:fillRect/>
                </a:stretch>
              </a:blipFill>
            </p:spPr>
            <p:txBody>
              <a:bodyPr/>
              <a:lstStyle/>
              <a:p>
                <a:r>
                  <a:rPr lang="fr-FR">
                    <a:noFill/>
                  </a:rPr>
                  <a:t> </a:t>
                </a:r>
              </a:p>
            </p:txBody>
          </p:sp>
        </mc:Fallback>
      </mc:AlternateContent>
      <p:sp>
        <p:nvSpPr>
          <p:cNvPr id="7" name="ZoneTexte 6"/>
          <p:cNvSpPr txBox="1"/>
          <p:nvPr/>
        </p:nvSpPr>
        <p:spPr>
          <a:xfrm>
            <a:off x="4106666" y="4480520"/>
            <a:ext cx="6728111" cy="923330"/>
          </a:xfrm>
          <a:prstGeom prst="rect">
            <a:avLst/>
          </a:prstGeom>
          <a:noFill/>
        </p:spPr>
        <p:txBody>
          <a:bodyPr wrap="square" rtlCol="0">
            <a:spAutoFit/>
          </a:bodyPr>
          <a:lstStyle/>
          <a:p>
            <a:pPr marL="285750" indent="-285750">
              <a:buFont typeface="Arial" panose="020B0604020202020204" pitchFamily="34" charset="0"/>
              <a:buChar char="•"/>
            </a:pPr>
            <a:r>
              <a:rPr lang="fr-FR" i="1" dirty="0" smtClean="0"/>
              <a:t>S</a:t>
            </a:r>
            <a:r>
              <a:rPr lang="fr-FR" dirty="0"/>
              <a:t> : surface des armatures en regard (en mètre carré (m</a:t>
            </a:r>
            <a:r>
              <a:rPr lang="fr-FR" baseline="30000" dirty="0"/>
              <a:t>2</a:t>
            </a:r>
            <a:r>
              <a:rPr lang="fr-FR" dirty="0"/>
              <a:t>)), </a:t>
            </a:r>
            <a:endParaRPr lang="fr-FR" dirty="0" smtClean="0"/>
          </a:p>
          <a:p>
            <a:pPr marL="285750" indent="-285750">
              <a:buFont typeface="Arial" panose="020B0604020202020204" pitchFamily="34" charset="0"/>
              <a:buChar char="•"/>
            </a:pPr>
            <a:r>
              <a:rPr lang="fr-FR" i="1" dirty="0" smtClean="0"/>
              <a:t>e</a:t>
            </a:r>
            <a:r>
              <a:rPr lang="fr-FR" dirty="0"/>
              <a:t> distance entre les armatures (en mètre (m</a:t>
            </a:r>
            <a:r>
              <a:rPr lang="fr-FR" dirty="0" smtClean="0"/>
              <a:t>))</a:t>
            </a:r>
          </a:p>
          <a:p>
            <a:pPr marL="285750" indent="-285750">
              <a:buFont typeface="Arial" panose="020B0604020202020204" pitchFamily="34" charset="0"/>
              <a:buChar char="•"/>
            </a:pPr>
            <a:r>
              <a:rPr lang="fr-FR" i="1" dirty="0" smtClean="0"/>
              <a:t>ε</a:t>
            </a:r>
            <a:r>
              <a:rPr lang="fr-FR" dirty="0"/>
              <a:t> la </a:t>
            </a:r>
            <a:r>
              <a:rPr lang="fr-FR" dirty="0">
                <a:hlinkClick r:id="rId4" tooltip="Permittivité"/>
              </a:rPr>
              <a:t>permittivité</a:t>
            </a:r>
            <a:r>
              <a:rPr lang="fr-FR" dirty="0"/>
              <a:t> du </a:t>
            </a:r>
            <a:r>
              <a:rPr lang="fr-FR" dirty="0">
                <a:hlinkClick r:id="rId5" tooltip="Diélectrique"/>
              </a:rPr>
              <a:t>diélectrique</a:t>
            </a:r>
            <a:r>
              <a:rPr lang="fr-FR" dirty="0"/>
              <a:t> (en Farad/Mètre (Fm</a:t>
            </a:r>
            <a:r>
              <a:rPr lang="fr-FR" baseline="30000" dirty="0"/>
              <a:t>-1</a:t>
            </a:r>
            <a:r>
              <a:rPr lang="fr-FR" dirty="0"/>
              <a:t>)).</a:t>
            </a:r>
          </a:p>
        </p:txBody>
      </p:sp>
    </p:spTree>
    <p:extLst>
      <p:ext uri="{BB962C8B-B14F-4D97-AF65-F5344CB8AC3E}">
        <p14:creationId xmlns:p14="http://schemas.microsoft.com/office/powerpoint/2010/main" val="4928838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condensateur</a:t>
            </a:r>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45</a:t>
            </a:fld>
            <a:endParaRPr lang="fr-FR"/>
          </a:p>
        </p:txBody>
      </p:sp>
      <p:graphicFrame>
        <p:nvGraphicFramePr>
          <p:cNvPr id="6" name="Tableau 5"/>
          <p:cNvGraphicFramePr>
            <a:graphicFrameLocks noGrp="1"/>
          </p:cNvGraphicFramePr>
          <p:nvPr>
            <p:extLst/>
          </p:nvPr>
        </p:nvGraphicFramePr>
        <p:xfrm>
          <a:off x="504825" y="1337094"/>
          <a:ext cx="10449687" cy="4945002"/>
        </p:xfrm>
        <a:graphic>
          <a:graphicData uri="http://schemas.openxmlformats.org/drawingml/2006/table">
            <a:tbl>
              <a:tblPr firstRow="1" firstCol="1" bandRow="1">
                <a:tableStyleId>{912C8C85-51F0-491E-9774-3900AFEF0FD7}</a:tableStyleId>
              </a:tblPr>
              <a:tblGrid>
                <a:gridCol w="5386310"/>
                <a:gridCol w="5063377"/>
              </a:tblGrid>
              <a:tr h="966159">
                <a:tc>
                  <a:txBody>
                    <a:bodyPr/>
                    <a:lstStyle/>
                    <a:p>
                      <a:pPr marL="13335" indent="-6350" algn="ctr">
                        <a:lnSpc>
                          <a:spcPct val="99000"/>
                        </a:lnSpc>
                        <a:spcAft>
                          <a:spcPts val="0"/>
                        </a:spcAft>
                      </a:pPr>
                      <a:r>
                        <a:rPr lang="fr-FR" sz="1800" dirty="0">
                          <a:effectLst/>
                        </a:rPr>
                        <a:t>Courbe de charge et de décharge d'un condensateur: évolution de la tension U (V) en </a:t>
                      </a:r>
                    </a:p>
                    <a:p>
                      <a:pPr marL="13335" marR="52705" indent="-6350" algn="ctr">
                        <a:lnSpc>
                          <a:spcPct val="107000"/>
                        </a:lnSpc>
                        <a:spcAft>
                          <a:spcPts val="0"/>
                        </a:spcAft>
                      </a:pPr>
                      <a:r>
                        <a:rPr lang="fr-FR" sz="1800" dirty="0">
                          <a:effectLst/>
                        </a:rPr>
                        <a:t>fonction du temps </a:t>
                      </a:r>
                      <a:endParaRPr lang="fr-FR" sz="1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80645" marR="30480" marT="2540" marB="0"/>
                </a:tc>
                <a:tc>
                  <a:txBody>
                    <a:bodyPr/>
                    <a:lstStyle/>
                    <a:p>
                      <a:pPr marL="13335" marR="48895" indent="-6350" algn="ctr">
                        <a:lnSpc>
                          <a:spcPct val="107000"/>
                        </a:lnSpc>
                        <a:spcAft>
                          <a:spcPts val="0"/>
                        </a:spcAft>
                      </a:pPr>
                      <a:r>
                        <a:rPr lang="fr-FR" sz="1800" dirty="0">
                          <a:effectLst/>
                        </a:rPr>
                        <a:t>Lissage d'une tension redressée </a:t>
                      </a:r>
                      <a:endParaRPr lang="fr-FR" sz="1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80645" marR="30480" marT="2540" marB="0"/>
                </a:tc>
              </a:tr>
              <a:tr h="3978843">
                <a:tc>
                  <a:txBody>
                    <a:bodyPr/>
                    <a:lstStyle/>
                    <a:p>
                      <a:pPr marL="13335" marR="75565" indent="-6350" algn="r">
                        <a:lnSpc>
                          <a:spcPct val="107000"/>
                        </a:lnSpc>
                        <a:spcAft>
                          <a:spcPts val="0"/>
                        </a:spcAft>
                      </a:pPr>
                      <a:r>
                        <a:rPr lang="fr-FR" sz="1100">
                          <a:effectLst/>
                        </a:rPr>
                        <a:t> </a:t>
                      </a:r>
                      <a:endParaRPr lang="fr-FR"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80645" marR="30480" marT="2540" marB="0" anchor="b"/>
                </a:tc>
                <a:tc>
                  <a:txBody>
                    <a:bodyPr/>
                    <a:lstStyle/>
                    <a:p>
                      <a:pPr marL="5080" indent="-6350">
                        <a:lnSpc>
                          <a:spcPct val="107000"/>
                        </a:lnSpc>
                        <a:spcAft>
                          <a:spcPts val="0"/>
                        </a:spcAft>
                      </a:pPr>
                      <a:endParaRPr lang="fr-FR" sz="11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80645" marR="30480" marT="2540" marB="0"/>
                </a:tc>
              </a:tr>
            </a:tbl>
          </a:graphicData>
        </a:graphic>
      </p:graphicFrame>
      <p:pic>
        <p:nvPicPr>
          <p:cNvPr id="8194" name="Picture 7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081" y="2457974"/>
            <a:ext cx="5172255" cy="3754717"/>
          </a:xfrm>
          <a:prstGeom prst="rect">
            <a:avLst/>
          </a:prstGeom>
          <a:noFill/>
          <a:extLst>
            <a:ext uri="{909E8E84-426E-40DD-AFC4-6F175D3DCCD1}">
              <a14:hiddenFill xmlns:a14="http://schemas.microsoft.com/office/drawing/2010/main">
                <a:solidFill>
                  <a:srgbClr val="FFFFFF"/>
                </a:solidFill>
              </a14:hiddenFill>
            </a:ext>
          </a:extLst>
        </p:spPr>
      </p:pic>
      <p:pic>
        <p:nvPicPr>
          <p:cNvPr id="8193" name="Picture 7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6312" y="2629812"/>
            <a:ext cx="4490828" cy="3318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0016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condensateur</a:t>
            </a:r>
          </a:p>
        </p:txBody>
      </p:sp>
      <p:pic>
        <p:nvPicPr>
          <p:cNvPr id="6" name="Espace réservé du conten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3002" y="1687797"/>
            <a:ext cx="5510615" cy="1987056"/>
          </a:xfrm>
        </p:spPr>
      </p:pic>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46</a:t>
            </a:fld>
            <a:endParaRPr lang="fr-FR"/>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3616" y="1946589"/>
            <a:ext cx="4629640" cy="3703712"/>
          </a:xfrm>
          <a:prstGeom prst="rect">
            <a:avLst/>
          </a:prstGeom>
        </p:spPr>
      </p:pic>
    </p:spTree>
    <p:extLst>
      <p:ext uri="{BB962C8B-B14F-4D97-AF65-F5344CB8AC3E}">
        <p14:creationId xmlns:p14="http://schemas.microsoft.com/office/powerpoint/2010/main" val="10522450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a:t>
            </a:r>
            <a:r>
              <a:rPr lang="fr-FR" dirty="0"/>
              <a:t>bobine </a:t>
            </a:r>
          </a:p>
        </p:txBody>
      </p:sp>
      <p:sp>
        <p:nvSpPr>
          <p:cNvPr id="3" name="Espace réservé du contenu 2"/>
          <p:cNvSpPr>
            <a:spLocks noGrp="1"/>
          </p:cNvSpPr>
          <p:nvPr>
            <p:ph idx="1"/>
          </p:nvPr>
        </p:nvSpPr>
        <p:spPr/>
        <p:txBody>
          <a:bodyPr/>
          <a:lstStyle/>
          <a:p>
            <a:r>
              <a:rPr lang="fr-FR" dirty="0" smtClean="0"/>
              <a:t>Une </a:t>
            </a:r>
            <a:r>
              <a:rPr lang="fr-FR" b="1" dirty="0" smtClean="0"/>
              <a:t>bobine, ou solénoïde, inductance, self</a:t>
            </a:r>
            <a:r>
              <a:rPr lang="fr-FR" dirty="0" smtClean="0"/>
              <a:t> est constituée d’un enroulement de fil conducteur, éventuellement autour d’un noyau en matériau ferromagnétique</a:t>
            </a:r>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47</a:t>
            </a:fld>
            <a:endParaRPr lang="fr-FR"/>
          </a:p>
        </p:txBody>
      </p:sp>
      <p:pic>
        <p:nvPicPr>
          <p:cNvPr id="6" name="Picture 786"/>
          <p:cNvPicPr/>
          <p:nvPr/>
        </p:nvPicPr>
        <p:blipFill>
          <a:blip r:embed="rId2"/>
          <a:stretch>
            <a:fillRect/>
          </a:stretch>
        </p:blipFill>
        <p:spPr>
          <a:xfrm>
            <a:off x="932682" y="2834746"/>
            <a:ext cx="5469621" cy="3454394"/>
          </a:xfrm>
          <a:prstGeom prst="rect">
            <a:avLst/>
          </a:prstGeom>
        </p:spPr>
      </p:pic>
      <p:pic>
        <p:nvPicPr>
          <p:cNvPr id="7" name="Picture 855"/>
          <p:cNvPicPr/>
          <p:nvPr/>
        </p:nvPicPr>
        <p:blipFill>
          <a:blip r:embed="rId3"/>
          <a:stretch>
            <a:fillRect/>
          </a:stretch>
        </p:blipFill>
        <p:spPr>
          <a:xfrm>
            <a:off x="6708787" y="3057525"/>
            <a:ext cx="4232933" cy="2658168"/>
          </a:xfrm>
          <a:prstGeom prst="rect">
            <a:avLst/>
          </a:prstGeom>
        </p:spPr>
      </p:pic>
    </p:spTree>
    <p:extLst>
      <p:ext uri="{BB962C8B-B14F-4D97-AF65-F5344CB8AC3E}">
        <p14:creationId xmlns:p14="http://schemas.microsoft.com/office/powerpoint/2010/main" val="377042423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bobine </a:t>
            </a:r>
          </a:p>
        </p:txBody>
      </p:sp>
      <p:sp>
        <p:nvSpPr>
          <p:cNvPr id="3" name="Espace réservé du contenu 2"/>
          <p:cNvSpPr>
            <a:spLocks noGrp="1"/>
          </p:cNvSpPr>
          <p:nvPr>
            <p:ph idx="1"/>
          </p:nvPr>
        </p:nvSpPr>
        <p:spPr>
          <a:xfrm>
            <a:off x="504825" y="1321327"/>
            <a:ext cx="10449687" cy="5211553"/>
          </a:xfrm>
        </p:spPr>
        <p:txBody>
          <a:bodyPr>
            <a:normAutofit/>
          </a:bodyPr>
          <a:lstStyle/>
          <a:p>
            <a:pPr marL="0" lvl="0" indent="0" eaLnBrk="0" fontAlgn="base" hangingPunct="0">
              <a:lnSpc>
                <a:spcPct val="100000"/>
              </a:lnSpc>
              <a:spcBef>
                <a:spcPct val="0"/>
              </a:spcBef>
              <a:spcAft>
                <a:spcPct val="0"/>
              </a:spcAft>
              <a:buClrTx/>
              <a:buSzTx/>
              <a:buNone/>
            </a:pPr>
            <a:r>
              <a:rPr lang="fr-FR" altLang="fr-FR" dirty="0" smtClean="0">
                <a:solidFill>
                  <a:srgbClr val="000000"/>
                </a:solidFill>
                <a:ea typeface="Arial" panose="020B0604020202020204" pitchFamily="34" charset="0"/>
              </a:rPr>
              <a:t>La </a:t>
            </a:r>
            <a:r>
              <a:rPr lang="fr-FR" altLang="fr-FR" dirty="0">
                <a:solidFill>
                  <a:srgbClr val="000000"/>
                </a:solidFill>
                <a:ea typeface="Arial" panose="020B0604020202020204" pitchFamily="34" charset="0"/>
              </a:rPr>
              <a:t>bobine s'oppose à la variation du courant I dans ses </a:t>
            </a:r>
            <a:r>
              <a:rPr lang="fr-FR" altLang="fr-FR" dirty="0" smtClean="0">
                <a:solidFill>
                  <a:srgbClr val="000000"/>
                </a:solidFill>
                <a:ea typeface="Arial" panose="020B0604020202020204" pitchFamily="34" charset="0"/>
              </a:rPr>
              <a:t>spires</a:t>
            </a:r>
          </a:p>
          <a:p>
            <a:pPr marL="0" lvl="0" indent="0" eaLnBrk="0" fontAlgn="base" hangingPunct="0">
              <a:lnSpc>
                <a:spcPct val="100000"/>
              </a:lnSpc>
              <a:spcBef>
                <a:spcPct val="0"/>
              </a:spcBef>
              <a:spcAft>
                <a:spcPct val="0"/>
              </a:spcAft>
              <a:buClrTx/>
              <a:buSzTx/>
              <a:buNone/>
            </a:pPr>
            <a:r>
              <a:rPr lang="fr-FR" altLang="fr-FR" dirty="0" smtClean="0">
                <a:solidFill>
                  <a:srgbClr val="000000"/>
                </a:solidFill>
                <a:ea typeface="Arial" panose="020B0604020202020204" pitchFamily="34" charset="0"/>
              </a:rPr>
              <a:t>Un </a:t>
            </a:r>
            <a:r>
              <a:rPr lang="fr-FR" altLang="fr-FR" dirty="0">
                <a:solidFill>
                  <a:srgbClr val="000000"/>
                </a:solidFill>
                <a:ea typeface="Arial" panose="020B0604020202020204" pitchFamily="34" charset="0"/>
              </a:rPr>
              <a:t>champ magnétique est créé par le passage d'un courant </a:t>
            </a:r>
            <a:endParaRPr lang="fr-FR" altLang="fr-FR" dirty="0" smtClean="0">
              <a:solidFill>
                <a:srgbClr val="000000"/>
              </a:solidFill>
              <a:ea typeface="Arial" panose="020B0604020202020204" pitchFamily="34" charset="0"/>
            </a:endParaRPr>
          </a:p>
          <a:p>
            <a:pPr marL="0" lvl="0" indent="0" eaLnBrk="0" fontAlgn="base" hangingPunct="0">
              <a:lnSpc>
                <a:spcPct val="100000"/>
              </a:lnSpc>
              <a:spcBef>
                <a:spcPct val="0"/>
              </a:spcBef>
              <a:spcAft>
                <a:spcPct val="0"/>
              </a:spcAft>
              <a:buClrTx/>
              <a:buSzTx/>
              <a:buNone/>
            </a:pPr>
            <a:r>
              <a:rPr lang="fr-FR" altLang="fr-FR" dirty="0" smtClean="0">
                <a:solidFill>
                  <a:srgbClr val="000000"/>
                </a:solidFill>
                <a:ea typeface="Arial" panose="020B0604020202020204" pitchFamily="34" charset="0"/>
              </a:rPr>
              <a:t>dans </a:t>
            </a:r>
            <a:r>
              <a:rPr lang="fr-FR" altLang="fr-FR" dirty="0">
                <a:solidFill>
                  <a:srgbClr val="000000"/>
                </a:solidFill>
                <a:ea typeface="Arial" panose="020B0604020202020204" pitchFamily="34" charset="0"/>
              </a:rPr>
              <a:t>une </a:t>
            </a:r>
            <a:r>
              <a:rPr lang="fr-FR" altLang="fr-FR" dirty="0" smtClean="0">
                <a:solidFill>
                  <a:srgbClr val="000000"/>
                </a:solidFill>
                <a:ea typeface="Arial" panose="020B0604020202020204" pitchFamily="34" charset="0"/>
              </a:rPr>
              <a:t>bobine</a:t>
            </a:r>
          </a:p>
          <a:p>
            <a:pPr marL="0" lvl="0" indent="0" eaLnBrk="0" fontAlgn="base" hangingPunct="0">
              <a:lnSpc>
                <a:spcPct val="100000"/>
              </a:lnSpc>
              <a:spcBef>
                <a:spcPct val="0"/>
              </a:spcBef>
              <a:spcAft>
                <a:spcPct val="0"/>
              </a:spcAft>
              <a:buClrTx/>
              <a:buSzTx/>
              <a:buNone/>
            </a:pPr>
            <a:endParaRPr lang="fr-FR" altLang="fr-FR" dirty="0" smtClean="0">
              <a:solidFill>
                <a:srgbClr val="000000"/>
              </a:solidFill>
              <a:ea typeface="Arial" panose="020B0604020202020204" pitchFamily="34" charset="0"/>
            </a:endParaRPr>
          </a:p>
          <a:p>
            <a:pPr marL="0" lvl="0" indent="0" eaLnBrk="0" fontAlgn="base" hangingPunct="0">
              <a:lnSpc>
                <a:spcPct val="100000"/>
              </a:lnSpc>
              <a:spcBef>
                <a:spcPct val="0"/>
              </a:spcBef>
              <a:spcAft>
                <a:spcPct val="0"/>
              </a:spcAft>
              <a:buClrTx/>
              <a:buSzTx/>
              <a:buNone/>
            </a:pPr>
            <a:r>
              <a:rPr lang="fr-FR" altLang="fr-FR" dirty="0"/>
              <a:t>En fonction du contexte, on peut utiliser des bobines pour : </a:t>
            </a:r>
          </a:p>
          <a:p>
            <a:pPr eaLnBrk="0" fontAlgn="base" hangingPunct="0">
              <a:lnSpc>
                <a:spcPct val="100000"/>
              </a:lnSpc>
              <a:spcBef>
                <a:spcPct val="0"/>
              </a:spcBef>
              <a:spcAft>
                <a:spcPct val="0"/>
              </a:spcAft>
              <a:buClrTx/>
              <a:buSzTx/>
            </a:pPr>
            <a:r>
              <a:rPr lang="fr-FR" altLang="fr-FR" dirty="0" smtClean="0"/>
              <a:t>Filtrer </a:t>
            </a:r>
            <a:r>
              <a:rPr lang="fr-FR" altLang="fr-FR" dirty="0"/>
              <a:t>un signal </a:t>
            </a:r>
          </a:p>
          <a:p>
            <a:pPr eaLnBrk="0" fontAlgn="base" hangingPunct="0">
              <a:lnSpc>
                <a:spcPct val="100000"/>
              </a:lnSpc>
              <a:spcBef>
                <a:spcPct val="0"/>
              </a:spcBef>
              <a:spcAft>
                <a:spcPct val="0"/>
              </a:spcAft>
              <a:buClrTx/>
              <a:buSzTx/>
            </a:pPr>
            <a:r>
              <a:rPr lang="fr-FR" altLang="fr-FR" dirty="0" smtClean="0"/>
              <a:t>Limiter </a:t>
            </a:r>
            <a:r>
              <a:rPr lang="fr-FR" altLang="fr-FR" dirty="0"/>
              <a:t>les pics de courants dans un circuit </a:t>
            </a:r>
          </a:p>
          <a:p>
            <a:pPr eaLnBrk="0" fontAlgn="base" hangingPunct="0">
              <a:lnSpc>
                <a:spcPct val="100000"/>
              </a:lnSpc>
              <a:spcBef>
                <a:spcPct val="0"/>
              </a:spcBef>
              <a:spcAft>
                <a:spcPct val="0"/>
              </a:spcAft>
              <a:buClrTx/>
              <a:buSzTx/>
            </a:pPr>
            <a:r>
              <a:rPr lang="fr-FR" altLang="fr-FR" dirty="0" smtClean="0"/>
              <a:t>Générer </a:t>
            </a:r>
            <a:r>
              <a:rPr lang="fr-FR" altLang="fr-FR" dirty="0"/>
              <a:t>une force (moteurs électriques</a:t>
            </a:r>
            <a:r>
              <a:rPr lang="fr-FR" altLang="fr-FR" dirty="0" smtClean="0"/>
              <a:t>)</a:t>
            </a:r>
          </a:p>
          <a:p>
            <a:pPr eaLnBrk="0" fontAlgn="base" hangingPunct="0">
              <a:lnSpc>
                <a:spcPct val="100000"/>
              </a:lnSpc>
              <a:spcBef>
                <a:spcPct val="0"/>
              </a:spcBef>
              <a:spcAft>
                <a:spcPct val="0"/>
              </a:spcAft>
              <a:buClrTx/>
              <a:buSzTx/>
            </a:pPr>
            <a:endParaRPr lang="fr-FR" altLang="fr-FR" dirty="0"/>
          </a:p>
          <a:p>
            <a:pPr marL="0" indent="0">
              <a:buNone/>
            </a:pPr>
            <a:r>
              <a:rPr lang="fr-FR" dirty="0"/>
              <a:t>Les modèles les plus simples et les plus fréquemment utilisés sont ceux correspondant à l'association d'une bobine d'</a:t>
            </a:r>
            <a:r>
              <a:rPr lang="fr-FR" dirty="0">
                <a:hlinkClick r:id="rId2" tooltip="Inductance"/>
              </a:rPr>
              <a:t>inductance</a:t>
            </a:r>
            <a:r>
              <a:rPr lang="fr-FR" dirty="0"/>
              <a:t> et d'une </a:t>
            </a:r>
            <a:r>
              <a:rPr lang="fr-FR" dirty="0">
                <a:hlinkClick r:id="rId3" tooltip="Résistance (électricité)"/>
              </a:rPr>
              <a:t>résistance</a:t>
            </a:r>
            <a:r>
              <a:rPr lang="fr-FR" dirty="0"/>
              <a:t> :</a:t>
            </a:r>
          </a:p>
          <a:p>
            <a:endParaRPr lang="fr-FR" altLang="fr-FR" sz="4000" dirty="0" smtClean="0"/>
          </a:p>
          <a:p>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48</a:t>
            </a:fld>
            <a:endParaRPr lang="fr-FR"/>
          </a:p>
        </p:txBody>
      </p:sp>
      <p:sp>
        <p:nvSpPr>
          <p:cNvPr id="6" name="Rectangle 3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pic>
        <p:nvPicPr>
          <p:cNvPr id="42" name="Picture 857"/>
          <p:cNvPicPr/>
          <p:nvPr/>
        </p:nvPicPr>
        <p:blipFill>
          <a:blip r:embed="rId4"/>
          <a:stretch>
            <a:fillRect/>
          </a:stretch>
        </p:blipFill>
        <p:spPr>
          <a:xfrm>
            <a:off x="8985496" y="2112898"/>
            <a:ext cx="1969016" cy="2408302"/>
          </a:xfrm>
          <a:prstGeom prst="rect">
            <a:avLst/>
          </a:prstGeom>
        </p:spPr>
      </p:pic>
    </p:spTree>
    <p:extLst>
      <p:ext uri="{BB962C8B-B14F-4D97-AF65-F5344CB8AC3E}">
        <p14:creationId xmlns:p14="http://schemas.microsoft.com/office/powerpoint/2010/main" val="760084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bobine </a:t>
            </a:r>
          </a:p>
        </p:txBody>
      </p:sp>
      <p:pic>
        <p:nvPicPr>
          <p:cNvPr id="6" name="Espace réservé du contenu 5"/>
          <p:cNvPicPr>
            <a:picLocks noGrp="1" noChangeAspect="1"/>
          </p:cNvPicPr>
          <p:nvPr>
            <p:ph idx="1"/>
          </p:nvPr>
        </p:nvPicPr>
        <p:blipFill>
          <a:blip r:embed="rId2"/>
          <a:stretch>
            <a:fillRect/>
          </a:stretch>
        </p:blipFill>
        <p:spPr>
          <a:xfrm>
            <a:off x="504825" y="4020781"/>
            <a:ext cx="10448925" cy="1779943"/>
          </a:xfrm>
          <a:prstGeom prst="rect">
            <a:avLst/>
          </a:prstGeom>
        </p:spPr>
      </p:pic>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49</a:t>
            </a:fld>
            <a:endParaRPr lang="fr-FR"/>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9733" y="1672382"/>
            <a:ext cx="7379870" cy="1799968"/>
          </a:xfrm>
          <a:prstGeom prst="rect">
            <a:avLst/>
          </a:prstGeom>
        </p:spPr>
      </p:pic>
    </p:spTree>
    <p:extLst>
      <p:ext uri="{BB962C8B-B14F-4D97-AF65-F5344CB8AC3E}">
        <p14:creationId xmlns:p14="http://schemas.microsoft.com/office/powerpoint/2010/main" val="13196464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bobine </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p:txBody>
              <a:bodyPr/>
              <a:lstStyle/>
              <a:p>
                <a:r>
                  <a:rPr lang="fr-FR" dirty="0" smtClean="0"/>
                  <a:t>La tension </a:t>
                </a:r>
                <a14:m>
                  <m:oMath xmlns:m="http://schemas.openxmlformats.org/officeDocument/2006/math">
                    <m:sSub>
                      <m:sSubPr>
                        <m:ctrlPr>
                          <a:rPr lang="fr-FR" i="1">
                            <a:latin typeface="Cambria Math" panose="02040503050406030204" pitchFamily="18" charset="0"/>
                          </a:rPr>
                        </m:ctrlPr>
                      </m:sSubPr>
                      <m:e>
                        <m:r>
                          <a:rPr lang="fr-FR" i="1">
                            <a:latin typeface="Cambria Math" panose="02040503050406030204" pitchFamily="18" charset="0"/>
                          </a:rPr>
                          <m:t>𝑢</m:t>
                        </m:r>
                      </m:e>
                      <m:sub>
                        <m:r>
                          <a:rPr lang="fr-FR" i="1">
                            <a:latin typeface="Cambria Math" panose="02040503050406030204" pitchFamily="18" charset="0"/>
                          </a:rPr>
                          <m:t>𝐵</m:t>
                        </m:r>
                      </m:sub>
                    </m:sSub>
                  </m:oMath>
                </a14:m>
                <a:r>
                  <a:rPr lang="fr-FR" dirty="0" smtClean="0"/>
                  <a:t> aux bornes de la bobine et l’intensité i du courant sont reliés par l’équation différentielle :</a:t>
                </a:r>
              </a:p>
              <a:p>
                <a:endParaRPr lang="fr-FR" dirty="0"/>
              </a:p>
              <a:p>
                <a:endParaRPr lang="fr-FR" dirty="0" smtClean="0"/>
              </a:p>
              <a:p>
                <a:endParaRPr lang="fr-FR" dirty="0"/>
              </a:p>
              <a:p>
                <a:pPr marL="0" indent="0">
                  <a:buNone/>
                </a:pPr>
                <a:r>
                  <a:rPr lang="fr-FR" dirty="0" smtClean="0"/>
                  <a:t>Ou:</a:t>
                </a:r>
              </a:p>
              <a:p>
                <a:r>
                  <a:rPr lang="fr-FR" dirty="0" smtClean="0"/>
                  <a:t>L est l’inductance de la bobine</a:t>
                </a:r>
              </a:p>
              <a:p>
                <a:r>
                  <a:rPr lang="fr-FR" dirty="0" smtClean="0"/>
                  <a:t>R sa résistance propre (dans le cas d’une bobine parfaite r = 0 )</a:t>
                </a: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blipFill rotWithShape="0">
                <a:blip r:embed="rId2"/>
                <a:stretch>
                  <a:fillRect l="-933" t="-1279"/>
                </a:stretch>
              </a:blipFill>
            </p:spPr>
            <p:txBody>
              <a:bodyPr/>
              <a:lstStyle/>
              <a:p>
                <a:r>
                  <a:rPr lang="fr-FR">
                    <a:noFill/>
                  </a:rPr>
                  <a:t> </a:t>
                </a:r>
              </a:p>
            </p:txBody>
          </p:sp>
        </mc:Fallback>
      </mc:AlternateContent>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50</a:t>
            </a:fld>
            <a:endParaRPr lang="fr-FR"/>
          </a:p>
        </p:txBody>
      </p:sp>
      <mc:AlternateContent xmlns:mc="http://schemas.openxmlformats.org/markup-compatibility/2006" xmlns:a14="http://schemas.microsoft.com/office/drawing/2010/main">
        <mc:Choice Requires="a14">
          <p:sp>
            <p:nvSpPr>
              <p:cNvPr id="12" name="ZoneTexte 11"/>
              <p:cNvSpPr txBox="1"/>
              <p:nvPr/>
            </p:nvSpPr>
            <p:spPr>
              <a:xfrm>
                <a:off x="1910080" y="2624385"/>
                <a:ext cx="3635804" cy="1285608"/>
              </a:xfrm>
              <a:prstGeom prst="rect">
                <a:avLst/>
              </a:prstGeom>
            </p:spPr>
            <p:style>
              <a:lnRef idx="2">
                <a:schemeClr val="accent5"/>
              </a:lnRef>
              <a:fillRef idx="1">
                <a:schemeClr val="lt1"/>
              </a:fillRef>
              <a:effectRef idx="0">
                <a:schemeClr val="accent5"/>
              </a:effectRef>
              <a:fontRef idx="minor">
                <a:schemeClr val="dk1"/>
              </a:fontRef>
            </p:style>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FR" sz="4400" i="1" smtClean="0">
                              <a:latin typeface="Cambria Math" panose="02040503050406030204" pitchFamily="18" charset="0"/>
                            </a:rPr>
                          </m:ctrlPr>
                        </m:sSubPr>
                        <m:e>
                          <m:r>
                            <a:rPr lang="fr-FR" sz="4400" b="0" i="1" smtClean="0">
                              <a:latin typeface="Cambria Math" panose="02040503050406030204" pitchFamily="18" charset="0"/>
                            </a:rPr>
                            <m:t>𝑢</m:t>
                          </m:r>
                        </m:e>
                        <m:sub>
                          <m:r>
                            <a:rPr lang="fr-FR" sz="4400" b="0" i="1" smtClean="0">
                              <a:latin typeface="Cambria Math" panose="02040503050406030204" pitchFamily="18" charset="0"/>
                            </a:rPr>
                            <m:t>𝐵</m:t>
                          </m:r>
                        </m:sub>
                      </m:sSub>
                      <m:r>
                        <a:rPr lang="fr-FR" sz="4400" b="0" i="1" smtClean="0">
                          <a:latin typeface="Cambria Math" panose="02040503050406030204" pitchFamily="18" charset="0"/>
                        </a:rPr>
                        <m:t>=</m:t>
                      </m:r>
                      <m:r>
                        <a:rPr lang="fr-FR" sz="4400" b="0" i="1" smtClean="0">
                          <a:latin typeface="Cambria Math" panose="02040503050406030204" pitchFamily="18" charset="0"/>
                        </a:rPr>
                        <m:t>𝐿</m:t>
                      </m:r>
                      <m:f>
                        <m:fPr>
                          <m:ctrlPr>
                            <a:rPr lang="fr-FR" sz="4400" b="0" i="1" smtClean="0">
                              <a:latin typeface="Cambria Math" panose="02040503050406030204" pitchFamily="18" charset="0"/>
                            </a:rPr>
                          </m:ctrlPr>
                        </m:fPr>
                        <m:num>
                          <m:r>
                            <a:rPr lang="fr-FR" sz="4400" b="0" i="1" smtClean="0">
                              <a:latin typeface="Cambria Math" panose="02040503050406030204" pitchFamily="18" charset="0"/>
                            </a:rPr>
                            <m:t>𝑑𝑖</m:t>
                          </m:r>
                        </m:num>
                        <m:den>
                          <m:r>
                            <a:rPr lang="fr-FR" sz="4400" b="0" i="1" smtClean="0">
                              <a:latin typeface="Cambria Math" panose="02040503050406030204" pitchFamily="18" charset="0"/>
                            </a:rPr>
                            <m:t>𝑑𝑡</m:t>
                          </m:r>
                        </m:den>
                      </m:f>
                      <m:r>
                        <a:rPr lang="fr-FR" sz="4400" b="0" i="1" smtClean="0">
                          <a:latin typeface="Cambria Math" panose="02040503050406030204" pitchFamily="18" charset="0"/>
                        </a:rPr>
                        <m:t>+</m:t>
                      </m:r>
                      <m:r>
                        <a:rPr lang="fr-FR" sz="4400" b="0" i="1" smtClean="0">
                          <a:latin typeface="Cambria Math" panose="02040503050406030204" pitchFamily="18" charset="0"/>
                        </a:rPr>
                        <m:t>𝑟𝑖</m:t>
                      </m:r>
                    </m:oMath>
                  </m:oMathPara>
                </a14:m>
                <a:endParaRPr lang="fr-FR" sz="4400" dirty="0"/>
              </a:p>
            </p:txBody>
          </p:sp>
        </mc:Choice>
        <mc:Fallback xmlns="">
          <p:sp>
            <p:nvSpPr>
              <p:cNvPr id="12" name="ZoneTexte 11"/>
              <p:cNvSpPr txBox="1">
                <a:spLocks noRot="1" noChangeAspect="1" noMove="1" noResize="1" noEditPoints="1" noAdjustHandles="1" noChangeArrowheads="1" noChangeShapeType="1" noTextEdit="1"/>
              </p:cNvSpPr>
              <p:nvPr/>
            </p:nvSpPr>
            <p:spPr>
              <a:xfrm>
                <a:off x="1910080" y="2624385"/>
                <a:ext cx="3635804" cy="1285608"/>
              </a:xfrm>
              <a:prstGeom prst="rect">
                <a:avLst/>
              </a:prstGeom>
              <a:blipFill rotWithShape="0">
                <a:blip r:embed="rId3"/>
                <a:stretch>
                  <a:fillRect/>
                </a:stretch>
              </a:blipFill>
            </p:spPr>
            <p:txBody>
              <a:bodyPr/>
              <a:lstStyle/>
              <a:p>
                <a:r>
                  <a:rPr lang="fr-FR">
                    <a:noFill/>
                  </a:rPr>
                  <a:t> </a:t>
                </a:r>
              </a:p>
            </p:txBody>
          </p:sp>
        </mc:Fallback>
      </mc:AlternateContent>
      <p:pic>
        <p:nvPicPr>
          <p:cNvPr id="13" name="Imag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1139" y="2069084"/>
            <a:ext cx="2316480" cy="2740152"/>
          </a:xfrm>
          <a:prstGeom prst="rect">
            <a:avLst/>
          </a:prstGeom>
        </p:spPr>
      </p:pic>
    </p:spTree>
    <p:extLst>
      <p:ext uri="{BB962C8B-B14F-4D97-AF65-F5344CB8AC3E}">
        <p14:creationId xmlns:p14="http://schemas.microsoft.com/office/powerpoint/2010/main" val="28862966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bobine </a:t>
            </a:r>
          </a:p>
        </p:txBody>
      </p:sp>
      <p:sp>
        <p:nvSpPr>
          <p:cNvPr id="3" name="Espace réservé du contenu 2"/>
          <p:cNvSpPr>
            <a:spLocks noGrp="1"/>
          </p:cNvSpPr>
          <p:nvPr>
            <p:ph idx="1"/>
          </p:nvPr>
        </p:nvSpPr>
        <p:spPr/>
        <p:txBody>
          <a:bodyPr/>
          <a:lstStyle/>
          <a:p>
            <a:r>
              <a:rPr lang="fr-FR" b="1" u="sng" dirty="0"/>
              <a:t>Exemple d’utilisation : les relais</a:t>
            </a:r>
            <a:r>
              <a:rPr lang="fr-FR" b="1" dirty="0"/>
              <a:t> </a:t>
            </a:r>
            <a:endParaRPr lang="fr-FR" dirty="0"/>
          </a:p>
          <a:p>
            <a:r>
              <a:rPr lang="fr-FR" dirty="0" smtClean="0"/>
              <a:t> </a:t>
            </a:r>
            <a:r>
              <a:rPr lang="fr-FR" dirty="0"/>
              <a:t>Un relais est un interrupteur commandé par le passage d'un courant électrique dans une bobine. </a:t>
            </a:r>
          </a:p>
          <a:p>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51</a:t>
            </a:fld>
            <a:endParaRPr lang="fr-FR"/>
          </a:p>
        </p:txBody>
      </p:sp>
      <p:pic>
        <p:nvPicPr>
          <p:cNvPr id="7" name="Image 6"/>
          <p:cNvPicPr>
            <a:picLocks noChangeAspect="1"/>
          </p:cNvPicPr>
          <p:nvPr/>
        </p:nvPicPr>
        <p:blipFill>
          <a:blip r:embed="rId2"/>
          <a:stretch>
            <a:fillRect/>
          </a:stretch>
        </p:blipFill>
        <p:spPr>
          <a:xfrm>
            <a:off x="919241" y="2841784"/>
            <a:ext cx="9311879" cy="3650897"/>
          </a:xfrm>
          <a:prstGeom prst="rect">
            <a:avLst/>
          </a:prstGeom>
        </p:spPr>
      </p:pic>
    </p:spTree>
    <p:extLst>
      <p:ext uri="{BB962C8B-B14F-4D97-AF65-F5344CB8AC3E}">
        <p14:creationId xmlns:p14="http://schemas.microsoft.com/office/powerpoint/2010/main" val="301127157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bobine </a:t>
            </a:r>
          </a:p>
        </p:txBody>
      </p:sp>
      <p:sp>
        <p:nvSpPr>
          <p:cNvPr id="3" name="Espace réservé du contenu 2"/>
          <p:cNvSpPr>
            <a:spLocks noGrp="1"/>
          </p:cNvSpPr>
          <p:nvPr>
            <p:ph idx="1"/>
          </p:nvPr>
        </p:nvSpPr>
        <p:spPr/>
        <p:txBody>
          <a:bodyPr/>
          <a:lstStyle/>
          <a:p>
            <a:r>
              <a:rPr lang="fr-FR" b="1" u="sng" dirty="0"/>
              <a:t>Principe de fonctionnement</a:t>
            </a:r>
            <a:r>
              <a:rPr lang="fr-FR" b="1" dirty="0"/>
              <a:t> </a:t>
            </a:r>
            <a:endParaRPr lang="fr-FR" b="1" u="sng" dirty="0"/>
          </a:p>
          <a:p>
            <a:r>
              <a:rPr lang="fr-FR" dirty="0"/>
              <a:t>Une bobine traversée par un courant génère un champ magnétique. Elle devient donc un aimant. Le relais se sert de cette propriété : </a:t>
            </a:r>
          </a:p>
          <a:p>
            <a:pPr lvl="0" fontAlgn="base"/>
            <a:r>
              <a:rPr lang="fr-FR" dirty="0"/>
              <a:t>lorsque aucun courant n'est appliqué à la bobine, la palette (voir ci-dessus) est libre, les connecteurs ne sont pas en contact et aucun courant, ni aucune puissance, n'y circulent : c'est un </a:t>
            </a:r>
            <a:r>
              <a:rPr lang="fr-FR" b="1" dirty="0"/>
              <a:t>interrupteur ouvert</a:t>
            </a:r>
            <a:r>
              <a:rPr lang="fr-FR" dirty="0"/>
              <a:t>. </a:t>
            </a:r>
          </a:p>
          <a:p>
            <a:r>
              <a:rPr lang="fr-FR" dirty="0"/>
              <a:t>lorsqu'un courant est appliqué à la bobine, la palette est attirée vers la bobine, et pousse, par un jeu de levier le connecteur de gauche sur celui de droite. Il y a contact : c'est un </a:t>
            </a:r>
            <a:r>
              <a:rPr lang="fr-FR" b="1" dirty="0"/>
              <a:t>interrupteur fermé</a:t>
            </a:r>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52</a:t>
            </a:fld>
            <a:endParaRPr lang="fr-FR"/>
          </a:p>
        </p:txBody>
      </p:sp>
    </p:spTree>
    <p:extLst>
      <p:ext uri="{BB962C8B-B14F-4D97-AF65-F5344CB8AC3E}">
        <p14:creationId xmlns:p14="http://schemas.microsoft.com/office/powerpoint/2010/main" val="31878469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bobine </a:t>
            </a:r>
          </a:p>
        </p:txBody>
      </p:sp>
      <p:sp>
        <p:nvSpPr>
          <p:cNvPr id="3" name="Espace réservé du contenu 2"/>
          <p:cNvSpPr>
            <a:spLocks noGrp="1"/>
          </p:cNvSpPr>
          <p:nvPr>
            <p:ph idx="1"/>
          </p:nvPr>
        </p:nvSpPr>
        <p:spPr/>
        <p:txBody>
          <a:bodyPr/>
          <a:lstStyle/>
          <a:p>
            <a:pPr marL="0" indent="0">
              <a:buNone/>
            </a:pPr>
            <a:r>
              <a:rPr lang="fr-FR" b="1" u="sng" dirty="0"/>
              <a:t>Intérêts</a:t>
            </a:r>
            <a:r>
              <a:rPr lang="fr-FR" b="1" dirty="0"/>
              <a:t> </a:t>
            </a:r>
            <a:endParaRPr lang="fr-FR" b="1" u="sng" dirty="0"/>
          </a:p>
          <a:p>
            <a:r>
              <a:rPr lang="fr-FR" dirty="0"/>
              <a:t>Les relais peuvent être utilisés pour différentes applications. </a:t>
            </a:r>
          </a:p>
          <a:p>
            <a:r>
              <a:rPr lang="fr-FR" dirty="0"/>
              <a:t>Il est par exemple possible de commander avec un circuit de faible puissance (circuit de la bobine) un circuit de forte puissance (celui des connecteurs).  </a:t>
            </a:r>
          </a:p>
          <a:p>
            <a:r>
              <a:rPr lang="fr-FR" dirty="0"/>
              <a:t>Par ailleurs, un relai peut être commandé numériquement (avec des 0 ou des 1 logiques) pour laisser passer (ou non) un signal analogique (comme un signal audio). </a:t>
            </a:r>
          </a:p>
          <a:p>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53</a:t>
            </a:fld>
            <a:endParaRPr lang="fr-F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345656">
            <a:off x="2846750" y="4988892"/>
            <a:ext cx="6187892" cy="2194950"/>
          </a:xfrm>
          <a:prstGeom prst="rect">
            <a:avLst/>
          </a:prstGeom>
        </p:spPr>
      </p:pic>
    </p:spTree>
    <p:extLst>
      <p:ext uri="{BB962C8B-B14F-4D97-AF65-F5344CB8AC3E}">
        <p14:creationId xmlns:p14="http://schemas.microsoft.com/office/powerpoint/2010/main" val="297806648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a:t>
            </a:r>
            <a:r>
              <a:rPr lang="fr-FR" dirty="0"/>
              <a:t>transistor </a:t>
            </a:r>
          </a:p>
        </p:txBody>
      </p:sp>
      <p:sp>
        <p:nvSpPr>
          <p:cNvPr id="3" name="Espace réservé du contenu 2"/>
          <p:cNvSpPr>
            <a:spLocks noGrp="1"/>
          </p:cNvSpPr>
          <p:nvPr>
            <p:ph idx="1"/>
          </p:nvPr>
        </p:nvSpPr>
        <p:spPr/>
        <p:txBody>
          <a:bodyPr/>
          <a:lstStyle/>
          <a:p>
            <a:r>
              <a:rPr lang="fr-FR" dirty="0"/>
              <a:t>Le transistor est un composant électronique qui est utilisé dans la plupart des circuits électroniques (circuits logiques, amplificateur, stabilisateur de tension, modulation de signal, etc.) aussi bien en basse qu'en haute tension. </a:t>
            </a:r>
          </a:p>
          <a:p>
            <a:r>
              <a:rPr lang="fr-FR" dirty="0"/>
              <a:t>Un transistor est un dispositif semi-conducteur à trois électrodes actives, qui permet de contrôler un courant ou une tension sur l'électrode de sortie (le collecteur pour le transistor bipolaire et le drain sur un transistor à effet de champ) grâce à une électrode </a:t>
            </a:r>
            <a:r>
              <a:rPr lang="fr-FR" dirty="0" smtClean="0"/>
              <a:t>d'entrée </a:t>
            </a:r>
            <a:r>
              <a:rPr lang="fr-FR" dirty="0"/>
              <a:t>(la base sur un transistor bipolaire et la grille pour un transistor à effet de champ). </a:t>
            </a:r>
          </a:p>
          <a:p>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54</a:t>
            </a:fld>
            <a:endParaRPr lang="fr-FR"/>
          </a:p>
        </p:txBody>
      </p:sp>
      <p:pic>
        <p:nvPicPr>
          <p:cNvPr id="6" name="Picture 1208"/>
          <p:cNvPicPr/>
          <p:nvPr/>
        </p:nvPicPr>
        <p:blipFill>
          <a:blip r:embed="rId2"/>
          <a:stretch>
            <a:fillRect/>
          </a:stretch>
        </p:blipFill>
        <p:spPr>
          <a:xfrm>
            <a:off x="8800371" y="4882615"/>
            <a:ext cx="1362710" cy="1406525"/>
          </a:xfrm>
          <a:prstGeom prst="rect">
            <a:avLst/>
          </a:prstGeom>
        </p:spPr>
      </p:pic>
    </p:spTree>
    <p:extLst>
      <p:ext uri="{BB962C8B-B14F-4D97-AF65-F5344CB8AC3E}">
        <p14:creationId xmlns:p14="http://schemas.microsoft.com/office/powerpoint/2010/main" val="315342252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transistor </a:t>
            </a:r>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55</a:t>
            </a:fld>
            <a:endParaRPr lang="fr-FR"/>
          </a:p>
        </p:txBody>
      </p:sp>
      <p:pic>
        <p:nvPicPr>
          <p:cNvPr id="7" name="Image 6"/>
          <p:cNvPicPr>
            <a:picLocks noChangeAspect="1"/>
          </p:cNvPicPr>
          <p:nvPr/>
        </p:nvPicPr>
        <p:blipFill>
          <a:blip r:embed="rId2"/>
          <a:stretch>
            <a:fillRect/>
          </a:stretch>
        </p:blipFill>
        <p:spPr>
          <a:xfrm>
            <a:off x="504825" y="1489712"/>
            <a:ext cx="10398422" cy="3255008"/>
          </a:xfrm>
          <a:prstGeom prst="rect">
            <a:avLst/>
          </a:prstGeom>
        </p:spPr>
      </p:pic>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6119" y="4971028"/>
            <a:ext cx="1944201" cy="1389132"/>
          </a:xfrm>
          <a:prstGeom prst="rect">
            <a:avLst/>
          </a:prstGeom>
        </p:spPr>
      </p:pic>
    </p:spTree>
    <p:extLst>
      <p:ext uri="{BB962C8B-B14F-4D97-AF65-F5344CB8AC3E}">
        <p14:creationId xmlns:p14="http://schemas.microsoft.com/office/powerpoint/2010/main" val="11895830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transistor </a:t>
            </a:r>
          </a:p>
        </p:txBody>
      </p:sp>
      <p:sp>
        <p:nvSpPr>
          <p:cNvPr id="3" name="Espace réservé du contenu 2"/>
          <p:cNvSpPr>
            <a:spLocks noGrp="1"/>
          </p:cNvSpPr>
          <p:nvPr>
            <p:ph idx="1"/>
          </p:nvPr>
        </p:nvSpPr>
        <p:spPr>
          <a:xfrm>
            <a:off x="504824" y="1504207"/>
            <a:ext cx="10449687" cy="4770437"/>
          </a:xfrm>
        </p:spPr>
        <p:txBody>
          <a:bodyPr>
            <a:normAutofit lnSpcReduction="10000"/>
          </a:bodyPr>
          <a:lstStyle/>
          <a:p>
            <a:pPr marL="0" indent="0">
              <a:buNone/>
            </a:pPr>
            <a:r>
              <a:rPr lang="fr-FR" b="1" u="sng" dirty="0"/>
              <a:t>Applications:</a:t>
            </a:r>
            <a:r>
              <a:rPr lang="fr-FR" b="1" dirty="0"/>
              <a:t> </a:t>
            </a:r>
            <a:endParaRPr lang="fr-FR" dirty="0"/>
          </a:p>
          <a:p>
            <a:pPr marL="0" indent="0">
              <a:buNone/>
            </a:pPr>
            <a:r>
              <a:rPr lang="fr-FR" dirty="0"/>
              <a:t>Les deux principaux types de transistors permettent de répondre aux besoins de l'électronique : </a:t>
            </a:r>
          </a:p>
          <a:p>
            <a:pPr lvl="1" fontAlgn="base"/>
            <a:r>
              <a:rPr lang="fr-FR" sz="2200" dirty="0"/>
              <a:t>analogique, </a:t>
            </a:r>
          </a:p>
          <a:p>
            <a:pPr lvl="1" fontAlgn="base"/>
            <a:r>
              <a:rPr lang="fr-FR" sz="2200" dirty="0"/>
              <a:t>numérique, </a:t>
            </a:r>
          </a:p>
          <a:p>
            <a:pPr lvl="1" fontAlgn="base"/>
            <a:r>
              <a:rPr lang="fr-FR" sz="2200" dirty="0"/>
              <a:t>de puissance </a:t>
            </a:r>
          </a:p>
          <a:p>
            <a:pPr marL="0" indent="0">
              <a:buNone/>
            </a:pPr>
            <a:r>
              <a:rPr lang="fr-FR" dirty="0"/>
              <a:t>La technologie bipolaire est plutôt utilisée en analogique et en électronique de puissance. </a:t>
            </a:r>
          </a:p>
          <a:p>
            <a:pPr marL="0" indent="0">
              <a:buNone/>
            </a:pPr>
            <a:r>
              <a:rPr lang="fr-FR" dirty="0"/>
              <a:t>Les technologies à effet de champ sont principalement utilisées en électronique numérique (réalisation d'opérations logiques). Les transistors à effet de champ sont aussi utilisés pour faire des commandes de puissance (moteurs) et pour l'électronique haute tension (automobile). </a:t>
            </a:r>
          </a:p>
          <a:p>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56</a:t>
            </a:fld>
            <a:endParaRPr lang="fr-FR"/>
          </a:p>
        </p:txBody>
      </p:sp>
    </p:spTree>
    <p:extLst>
      <p:ext uri="{BB962C8B-B14F-4D97-AF65-F5344CB8AC3E}">
        <p14:creationId xmlns:p14="http://schemas.microsoft.com/office/powerpoint/2010/main" val="234256560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transistor </a:t>
            </a:r>
          </a:p>
        </p:txBody>
      </p:sp>
      <p:sp>
        <p:nvSpPr>
          <p:cNvPr id="3" name="Espace réservé du contenu 2"/>
          <p:cNvSpPr>
            <a:spLocks noGrp="1"/>
          </p:cNvSpPr>
          <p:nvPr>
            <p:ph idx="1"/>
          </p:nvPr>
        </p:nvSpPr>
        <p:spPr/>
        <p:txBody>
          <a:bodyPr/>
          <a:lstStyle/>
          <a:p>
            <a:r>
              <a:rPr lang="fr-FR" dirty="0" smtClean="0"/>
              <a:t>Caractéristiques</a:t>
            </a:r>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57</a:t>
            </a:fld>
            <a:endParaRPr lang="fr-FR"/>
          </a:p>
        </p:txBody>
      </p:sp>
      <p:pic>
        <p:nvPicPr>
          <p:cNvPr id="7" name="Image 6"/>
          <p:cNvPicPr/>
          <p:nvPr/>
        </p:nvPicPr>
        <p:blipFill>
          <a:blip r:embed="rId2">
            <a:extLst>
              <a:ext uri="{28A0092B-C50C-407E-A947-70E740481C1C}">
                <a14:useLocalDpi xmlns:a14="http://schemas.microsoft.com/office/drawing/2010/main" val="0"/>
              </a:ext>
            </a:extLst>
          </a:blip>
          <a:stretch>
            <a:fillRect/>
          </a:stretch>
        </p:blipFill>
        <p:spPr>
          <a:xfrm>
            <a:off x="624204" y="2020887"/>
            <a:ext cx="5431155" cy="3150553"/>
          </a:xfrm>
          <a:prstGeom prst="rect">
            <a:avLst/>
          </a:prstGeom>
        </p:spPr>
      </p:pic>
      <p:pic>
        <p:nvPicPr>
          <p:cNvPr id="8" name="Image 7"/>
          <p:cNvPicPr/>
          <p:nvPr/>
        </p:nvPicPr>
        <p:blipFill>
          <a:blip r:embed="rId3">
            <a:extLst>
              <a:ext uri="{28A0092B-C50C-407E-A947-70E740481C1C}">
                <a14:useLocalDpi xmlns:a14="http://schemas.microsoft.com/office/drawing/2010/main" val="0"/>
              </a:ext>
            </a:extLst>
          </a:blip>
          <a:stretch>
            <a:fillRect/>
          </a:stretch>
        </p:blipFill>
        <p:spPr>
          <a:xfrm>
            <a:off x="6302120" y="2271712"/>
            <a:ext cx="4447160" cy="2787968"/>
          </a:xfrm>
          <a:prstGeom prst="rect">
            <a:avLst/>
          </a:prstGeom>
        </p:spPr>
      </p:pic>
    </p:spTree>
    <p:extLst>
      <p:ext uri="{BB962C8B-B14F-4D97-AF65-F5344CB8AC3E}">
        <p14:creationId xmlns:p14="http://schemas.microsoft.com/office/powerpoint/2010/main" val="275344181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transistor </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p:txBody>
              <a:bodyPr>
                <a:normAutofit fontScale="92500" lnSpcReduction="20000"/>
              </a:bodyPr>
              <a:lstStyle/>
              <a:p>
                <a:pPr marL="0" lvl="0" indent="0">
                  <a:buNone/>
                </a:pPr>
                <a:r>
                  <a:rPr lang="en-US" dirty="0" err="1"/>
                  <a:t>Ib</a:t>
                </a:r>
                <a:r>
                  <a:rPr lang="en-US" dirty="0"/>
                  <a:t> = courant de base </a:t>
                </a:r>
                <a:endParaRPr lang="fr-FR" dirty="0"/>
              </a:p>
              <a:p>
                <a:pPr marL="0" lvl="0" indent="0">
                  <a:buNone/>
                </a:pPr>
                <a:r>
                  <a:rPr lang="en-US" dirty="0" err="1"/>
                  <a:t>Ic</a:t>
                </a:r>
                <a:r>
                  <a:rPr lang="en-US" dirty="0"/>
                  <a:t> = courant de </a:t>
                </a:r>
                <a:r>
                  <a:rPr lang="en-US" dirty="0" err="1"/>
                  <a:t>collecteur</a:t>
                </a:r>
                <a:r>
                  <a:rPr lang="en-US" dirty="0"/>
                  <a:t> </a:t>
                </a:r>
                <a:endParaRPr lang="fr-FR" dirty="0"/>
              </a:p>
              <a:p>
                <a:pPr marL="0" lvl="0" indent="0">
                  <a:buNone/>
                </a:pPr>
                <a:r>
                  <a:rPr lang="en-US" dirty="0" err="1"/>
                  <a:t>Ie</a:t>
                </a:r>
                <a:r>
                  <a:rPr lang="en-US" dirty="0"/>
                  <a:t> = courant </a:t>
                </a:r>
                <a:r>
                  <a:rPr lang="en-US" dirty="0" err="1"/>
                  <a:t>dans</a:t>
                </a:r>
                <a:r>
                  <a:rPr lang="en-US" dirty="0"/>
                  <a:t> </a:t>
                </a:r>
                <a:r>
                  <a:rPr lang="en-US" dirty="0" err="1"/>
                  <a:t>l’émetteur</a:t>
                </a:r>
                <a:r>
                  <a:rPr lang="en-US" dirty="0"/>
                  <a:t> </a:t>
                </a:r>
                <a:endParaRPr lang="fr-FR" dirty="0"/>
              </a:p>
              <a:p>
                <a:pPr marL="0" indent="0">
                  <a:buNone/>
                </a:pPr>
                <a:r>
                  <a:rPr lang="fr-FR" dirty="0"/>
                  <a:t> </a:t>
                </a:r>
              </a:p>
              <a:p>
                <a:pPr marL="0" indent="0">
                  <a:buNone/>
                </a:pPr>
                <a:r>
                  <a:rPr lang="fr-FR" dirty="0"/>
                  <a:t>RB et RC = résistances de </a:t>
                </a:r>
                <a:r>
                  <a:rPr lang="fr-FR" dirty="0" smtClean="0"/>
                  <a:t>limitation</a:t>
                </a:r>
              </a:p>
              <a:p>
                <a:pPr marL="0" indent="0">
                  <a:buNone/>
                </a:pPr>
                <a:r>
                  <a:rPr lang="fr-FR" dirty="0" smtClean="0"/>
                  <a:t> </a:t>
                </a:r>
                <a:r>
                  <a:rPr lang="fr-FR" dirty="0"/>
                  <a:t>des courants </a:t>
                </a:r>
                <a:r>
                  <a:rPr lang="fr-FR" dirty="0" err="1"/>
                  <a:t>Ic</a:t>
                </a:r>
                <a:r>
                  <a:rPr lang="fr-FR" dirty="0"/>
                  <a:t> et </a:t>
                </a:r>
                <a:r>
                  <a:rPr lang="fr-FR" dirty="0" err="1"/>
                  <a:t>Ib</a:t>
                </a:r>
                <a:endParaRPr lang="fr-FR" dirty="0"/>
              </a:p>
              <a:p>
                <a:pPr marL="0" indent="0">
                  <a:buNone/>
                </a:pPr>
                <a:r>
                  <a:rPr lang="fr-FR" dirty="0"/>
                  <a:t> </a:t>
                </a:r>
              </a:p>
              <a:p>
                <a:pPr marL="0" indent="0">
                  <a:buNone/>
                </a:pPr>
                <a:r>
                  <a:rPr lang="fr-FR" b="1" u="sng" dirty="0"/>
                  <a:t>Loi des nœuds :</a:t>
                </a:r>
                <a:r>
                  <a:rPr lang="fr-FR" dirty="0"/>
                  <a:t> </a:t>
                </a:r>
                <a:r>
                  <a:rPr lang="fr-FR" dirty="0" err="1"/>
                  <a:t>I</a:t>
                </a:r>
                <a:r>
                  <a:rPr lang="fr-FR" baseline="-25000" dirty="0" err="1"/>
                  <a:t>e</a:t>
                </a:r>
                <a:r>
                  <a:rPr lang="fr-FR" dirty="0"/>
                  <a:t> = </a:t>
                </a:r>
                <a:r>
                  <a:rPr lang="fr-FR" dirty="0" err="1"/>
                  <a:t>I</a:t>
                </a:r>
                <a:r>
                  <a:rPr lang="fr-FR" baseline="-25000" dirty="0" err="1"/>
                  <a:t>b</a:t>
                </a:r>
                <a:r>
                  <a:rPr lang="fr-FR" dirty="0"/>
                  <a:t> + </a:t>
                </a:r>
                <a:r>
                  <a:rPr lang="fr-FR" dirty="0" err="1"/>
                  <a:t>I</a:t>
                </a:r>
                <a:r>
                  <a:rPr lang="fr-FR" baseline="-25000" dirty="0" err="1"/>
                  <a:t>c</a:t>
                </a:r>
                <a:endParaRPr lang="fr-FR" dirty="0"/>
              </a:p>
              <a:p>
                <a:pPr marL="0" indent="0">
                  <a:buNone/>
                </a:pPr>
                <a:r>
                  <a:rPr lang="fr-FR" b="1" u="sng" dirty="0"/>
                  <a:t>Relation dans un transistor :</a:t>
                </a:r>
                <a:r>
                  <a:rPr lang="fr-FR" dirty="0"/>
                  <a:t> </a:t>
                </a:r>
                <a14:m>
                  <m:oMath xmlns:m="http://schemas.openxmlformats.org/officeDocument/2006/math">
                    <m:sSub>
                      <m:sSubPr>
                        <m:ctrlPr>
                          <a:rPr lang="fr-FR" i="1">
                            <a:latin typeface="Cambria Math" panose="02040503050406030204" pitchFamily="18" charset="0"/>
                          </a:rPr>
                        </m:ctrlPr>
                      </m:sSubPr>
                      <m:e>
                        <m:r>
                          <a:rPr lang="fr-FR" i="1">
                            <a:latin typeface="Cambria Math" panose="02040503050406030204" pitchFamily="18" charset="0"/>
                          </a:rPr>
                          <m:t>𝐼</m:t>
                        </m:r>
                      </m:e>
                      <m:sub>
                        <m:r>
                          <a:rPr lang="fr-FR" i="1">
                            <a:latin typeface="Cambria Math" panose="02040503050406030204" pitchFamily="18" charset="0"/>
                          </a:rPr>
                          <m:t>𝑐</m:t>
                        </m:r>
                      </m:sub>
                    </m:sSub>
                    <m:r>
                      <a:rPr lang="fr-FR" i="1">
                        <a:latin typeface="Cambria Math" panose="02040503050406030204" pitchFamily="18" charset="0"/>
                      </a:rPr>
                      <m:t>= </m:t>
                    </m:r>
                    <m:r>
                      <a:rPr lang="fr-FR" i="1">
                        <a:latin typeface="Cambria Math" panose="02040503050406030204" pitchFamily="18" charset="0"/>
                      </a:rPr>
                      <m:t>𝛽</m:t>
                    </m:r>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𝐼</m:t>
                        </m:r>
                      </m:e>
                      <m:sub>
                        <m:r>
                          <a:rPr lang="fr-FR" i="1">
                            <a:latin typeface="Cambria Math" panose="02040503050406030204" pitchFamily="18" charset="0"/>
                          </a:rPr>
                          <m:t>𝑏</m:t>
                        </m:r>
                      </m:sub>
                    </m:sSub>
                    <m:r>
                      <a:rPr lang="fr-FR" i="1">
                        <a:latin typeface="Cambria Math" panose="02040503050406030204" pitchFamily="18" charset="0"/>
                      </a:rPr>
                      <m:t> </m:t>
                    </m:r>
                  </m:oMath>
                </a14:m>
                <a:endParaRPr lang="fr-FR" dirty="0"/>
              </a:p>
              <a:p>
                <a:pPr marL="0" lvl="0" indent="0">
                  <a:buNone/>
                </a:pPr>
                <a:r>
                  <a:rPr lang="en-US" dirty="0"/>
                  <a:t>β</a:t>
                </a:r>
                <a:r>
                  <a:rPr lang="fr-FR" dirty="0"/>
                  <a:t> est le gain en courant du transistor, 30 &lt; </a:t>
                </a:r>
                <a:r>
                  <a:rPr lang="en-US" dirty="0"/>
                  <a:t>β</a:t>
                </a:r>
                <a:r>
                  <a:rPr lang="fr-FR" dirty="0"/>
                  <a:t> &lt; 300</a:t>
                </a:r>
              </a:p>
              <a:p>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blipFill rotWithShape="0">
                <a:blip r:embed="rId2"/>
                <a:stretch>
                  <a:fillRect l="-758" t="-2558"/>
                </a:stretch>
              </a:blipFill>
            </p:spPr>
            <p:txBody>
              <a:bodyPr/>
              <a:lstStyle/>
              <a:p>
                <a:r>
                  <a:rPr lang="fr-FR">
                    <a:noFill/>
                  </a:rPr>
                  <a:t> </a:t>
                </a:r>
              </a:p>
            </p:txBody>
          </p:sp>
        </mc:Fallback>
      </mc:AlternateContent>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58</a:t>
            </a:fld>
            <a:endParaRPr lang="fr-FR"/>
          </a:p>
        </p:txBody>
      </p:sp>
      <p:pic>
        <p:nvPicPr>
          <p:cNvPr id="6" name="Image 5"/>
          <p:cNvPicPr/>
          <p:nvPr/>
        </p:nvPicPr>
        <p:blipFill>
          <a:blip r:embed="rId3">
            <a:extLst>
              <a:ext uri="{28A0092B-C50C-407E-A947-70E740481C1C}">
                <a14:useLocalDpi xmlns:a14="http://schemas.microsoft.com/office/drawing/2010/main" val="0"/>
              </a:ext>
            </a:extLst>
          </a:blip>
          <a:stretch>
            <a:fillRect/>
          </a:stretch>
        </p:blipFill>
        <p:spPr>
          <a:xfrm>
            <a:off x="5538914" y="1488282"/>
            <a:ext cx="5415598" cy="3335972"/>
          </a:xfrm>
          <a:prstGeom prst="rect">
            <a:avLst/>
          </a:prstGeom>
        </p:spPr>
      </p:pic>
    </p:spTree>
    <p:extLst>
      <p:ext uri="{BB962C8B-B14F-4D97-AF65-F5344CB8AC3E}">
        <p14:creationId xmlns:p14="http://schemas.microsoft.com/office/powerpoint/2010/main" val="306569737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transistor </a:t>
            </a:r>
          </a:p>
        </p:txBody>
      </p:sp>
      <p:sp>
        <p:nvSpPr>
          <p:cNvPr id="3" name="Espace réservé du contenu 2"/>
          <p:cNvSpPr>
            <a:spLocks noGrp="1"/>
          </p:cNvSpPr>
          <p:nvPr>
            <p:ph idx="1"/>
          </p:nvPr>
        </p:nvSpPr>
        <p:spPr/>
        <p:txBody>
          <a:bodyPr/>
          <a:lstStyle/>
          <a:p>
            <a:pPr marL="0" indent="0">
              <a:buNone/>
            </a:pPr>
            <a:r>
              <a:rPr lang="fr-FR" b="1" u="sng" dirty="0"/>
              <a:t>Le transistor en régime de commutation</a:t>
            </a:r>
            <a:endParaRPr lang="fr-FR" dirty="0"/>
          </a:p>
          <a:p>
            <a:pPr marL="0" indent="0">
              <a:buNone/>
            </a:pPr>
            <a:r>
              <a:rPr lang="fr-FR" dirty="0" smtClean="0"/>
              <a:t>Le </a:t>
            </a:r>
            <a:r>
              <a:rPr lang="fr-FR" dirty="0"/>
              <a:t>transistor est alors considéré comme un relais statique : Il s’agit d’un interrupteur piloté. On a alors deux modes de fonctionnement :</a:t>
            </a:r>
          </a:p>
          <a:p>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59</a:t>
            </a:fld>
            <a:endParaRPr lang="fr-FR"/>
          </a:p>
        </p:txBody>
      </p:sp>
      <p:pic>
        <p:nvPicPr>
          <p:cNvPr id="17" name="Image 16"/>
          <p:cNvPicPr>
            <a:picLocks noChangeAspect="1"/>
          </p:cNvPicPr>
          <p:nvPr/>
        </p:nvPicPr>
        <p:blipFill>
          <a:blip r:embed="rId2"/>
          <a:stretch>
            <a:fillRect/>
          </a:stretch>
        </p:blipFill>
        <p:spPr>
          <a:xfrm>
            <a:off x="783666" y="3057525"/>
            <a:ext cx="10048536" cy="3231615"/>
          </a:xfrm>
          <a:prstGeom prst="rect">
            <a:avLst/>
          </a:prstGeom>
        </p:spPr>
      </p:pic>
    </p:spTree>
    <p:extLst>
      <p:ext uri="{BB962C8B-B14F-4D97-AF65-F5344CB8AC3E}">
        <p14:creationId xmlns:p14="http://schemas.microsoft.com/office/powerpoint/2010/main" val="21944707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transistor </a:t>
            </a:r>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60</a:t>
            </a:fld>
            <a:endParaRPr lang="fr-FR"/>
          </a:p>
        </p:txBody>
      </p:sp>
      <p:pic>
        <p:nvPicPr>
          <p:cNvPr id="11" name="Image 10"/>
          <p:cNvPicPr>
            <a:picLocks noChangeAspect="1"/>
          </p:cNvPicPr>
          <p:nvPr/>
        </p:nvPicPr>
        <p:blipFill>
          <a:blip r:embed="rId2"/>
          <a:stretch>
            <a:fillRect/>
          </a:stretch>
        </p:blipFill>
        <p:spPr>
          <a:xfrm>
            <a:off x="375226" y="1634194"/>
            <a:ext cx="10708883" cy="3740446"/>
          </a:xfrm>
          <a:prstGeom prst="rect">
            <a:avLst/>
          </a:prstGeom>
        </p:spPr>
      </p:pic>
    </p:spTree>
    <p:extLst>
      <p:ext uri="{BB962C8B-B14F-4D97-AF65-F5344CB8AC3E}">
        <p14:creationId xmlns:p14="http://schemas.microsoft.com/office/powerpoint/2010/main" val="387489379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transistor </a:t>
            </a:r>
          </a:p>
        </p:txBody>
      </p:sp>
      <p:sp>
        <p:nvSpPr>
          <p:cNvPr id="3" name="Espace réservé du contenu 2"/>
          <p:cNvSpPr>
            <a:spLocks noGrp="1"/>
          </p:cNvSpPr>
          <p:nvPr>
            <p:ph idx="1"/>
          </p:nvPr>
        </p:nvSpPr>
        <p:spPr/>
        <p:txBody>
          <a:bodyPr/>
          <a:lstStyle/>
          <a:p>
            <a:r>
              <a:rPr lang="fr-FR" b="1" u="sng" dirty="0" smtClean="0"/>
              <a:t>Application </a:t>
            </a:r>
            <a:r>
              <a:rPr lang="fr-FR" b="1" u="sng" dirty="0"/>
              <a:t>du transistor : montage DARLINGTON</a:t>
            </a:r>
            <a:endParaRPr lang="fr-FR" dirty="0"/>
          </a:p>
          <a:p>
            <a:endParaRPr lang="fr-FR" dirty="0"/>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61</a:t>
            </a:fld>
            <a:endParaRPr lang="fr-FR"/>
          </a:p>
        </p:txBody>
      </p:sp>
      <p:pic>
        <p:nvPicPr>
          <p:cNvPr id="16" name="Image 15" descr="C:\Users\damien\AppData\Local\Temp\SNAGHTML240d533b.PNG"/>
          <p:cNvPicPr/>
          <p:nvPr/>
        </p:nvPicPr>
        <p:blipFill>
          <a:blip r:embed="rId2">
            <a:extLst>
              <a:ext uri="{28A0092B-C50C-407E-A947-70E740481C1C}">
                <a14:useLocalDpi xmlns:a14="http://schemas.microsoft.com/office/drawing/2010/main" val="0"/>
              </a:ext>
            </a:extLst>
          </a:blip>
          <a:srcRect/>
          <a:stretch>
            <a:fillRect/>
          </a:stretch>
        </p:blipFill>
        <p:spPr bwMode="auto">
          <a:xfrm>
            <a:off x="137160" y="2116346"/>
            <a:ext cx="4820920" cy="3975418"/>
          </a:xfrm>
          <a:prstGeom prst="rect">
            <a:avLst/>
          </a:prstGeom>
          <a:noFill/>
          <a:ln>
            <a:noFill/>
          </a:ln>
        </p:spPr>
      </p:pic>
      <p:pic>
        <p:nvPicPr>
          <p:cNvPr id="17" name="Image 16"/>
          <p:cNvPicPr/>
          <p:nvPr/>
        </p:nvPicPr>
        <p:blipFill>
          <a:blip r:embed="rId3">
            <a:extLst>
              <a:ext uri="{28A0092B-C50C-407E-A947-70E740481C1C}">
                <a14:useLocalDpi xmlns:a14="http://schemas.microsoft.com/office/drawing/2010/main" val="0"/>
              </a:ext>
            </a:extLst>
          </a:blip>
          <a:stretch>
            <a:fillRect/>
          </a:stretch>
        </p:blipFill>
        <p:spPr>
          <a:xfrm>
            <a:off x="4819967" y="2035910"/>
            <a:ext cx="3653473" cy="4055854"/>
          </a:xfrm>
          <a:prstGeom prst="rect">
            <a:avLst/>
          </a:prstGeom>
        </p:spPr>
      </p:pic>
      <p:sp>
        <p:nvSpPr>
          <p:cNvPr id="18" name="Flèche droite à entaille 17"/>
          <p:cNvSpPr/>
          <p:nvPr/>
        </p:nvSpPr>
        <p:spPr>
          <a:xfrm>
            <a:off x="4322762" y="4235450"/>
            <a:ext cx="497205" cy="387350"/>
          </a:xfrm>
          <a:prstGeom prst="notched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Tree>
    <p:extLst>
      <p:ext uri="{BB962C8B-B14F-4D97-AF65-F5344CB8AC3E}">
        <p14:creationId xmlns:p14="http://schemas.microsoft.com/office/powerpoint/2010/main" val="396346312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transistor </a:t>
            </a:r>
          </a:p>
        </p:txBody>
      </p:sp>
      <p:sp>
        <p:nvSpPr>
          <p:cNvPr id="4" name="Espace réservé du pied de page 3"/>
          <p:cNvSpPr>
            <a:spLocks noGrp="1"/>
          </p:cNvSpPr>
          <p:nvPr>
            <p:ph type="ftr" sz="quarter" idx="11"/>
          </p:nvPr>
        </p:nvSpPr>
        <p:spPr/>
        <p:txBody>
          <a:bodyPr/>
          <a:lstStyle/>
          <a:p>
            <a:r>
              <a:rPr lang="fr-FR" smtClean="0"/>
              <a:t>Les composants électroniques</a:t>
            </a:r>
            <a:endParaRPr lang="fr-FR"/>
          </a:p>
        </p:txBody>
      </p:sp>
      <p:sp>
        <p:nvSpPr>
          <p:cNvPr id="5" name="Espace réservé du numéro de diapositive 4"/>
          <p:cNvSpPr>
            <a:spLocks noGrp="1"/>
          </p:cNvSpPr>
          <p:nvPr>
            <p:ph type="sldNum" sz="quarter" idx="12"/>
          </p:nvPr>
        </p:nvSpPr>
        <p:spPr/>
        <p:txBody>
          <a:bodyPr/>
          <a:lstStyle/>
          <a:p>
            <a:fld id="{8945984D-3096-4904-9AE0-5D3F3E4B73F8}" type="slidenum">
              <a:rPr lang="fr-FR" smtClean="0"/>
              <a:t>62</a:t>
            </a:fld>
            <a:endParaRPr lang="fr-FR"/>
          </a:p>
        </p:txBody>
      </p:sp>
      <p:pic>
        <p:nvPicPr>
          <p:cNvPr id="6" name="Espace réservé du contenu 5"/>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504825" y="1706232"/>
            <a:ext cx="6515735" cy="4786008"/>
          </a:xfrm>
          <a:prstGeom prst="rect">
            <a:avLst/>
          </a:prstGeom>
        </p:spPr>
      </p:pic>
      <p:sp>
        <p:nvSpPr>
          <p:cNvPr id="7" name="Rectangle 6"/>
          <p:cNvSpPr/>
          <p:nvPr/>
        </p:nvSpPr>
        <p:spPr>
          <a:xfrm>
            <a:off x="7475220" y="1706232"/>
            <a:ext cx="3362960" cy="1200329"/>
          </a:xfrm>
          <a:prstGeom prst="rect">
            <a:avLst/>
          </a:prstGeom>
        </p:spPr>
        <p:txBody>
          <a:bodyPr wrap="square">
            <a:spAutoFit/>
          </a:bodyPr>
          <a:lstStyle/>
          <a:p>
            <a:pPr marR="180340" algn="just">
              <a:spcAft>
                <a:spcPts val="0"/>
              </a:spcAft>
            </a:pPr>
            <a:r>
              <a:rPr lang="fr-FR" b="1" dirty="0">
                <a:latin typeface="Century Schoolbook" panose="02040604050505020304" pitchFamily="18" charset="0"/>
                <a:ea typeface="Times New Roman" panose="02020603050405020304" pitchFamily="18" charset="0"/>
                <a:cs typeface="Arial" panose="020B0604020202020204" pitchFamily="34" charset="0"/>
              </a:rPr>
              <a:t>Le montage dit DARLINGTON permet d’avoir un gain important</a:t>
            </a:r>
            <a:endParaRPr lang="fr-FR" dirty="0">
              <a:effectLst/>
              <a:latin typeface="Century Schoolbook" panose="020406040505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2896218"/>
      </p:ext>
    </p:extLst>
  </p:cSld>
  <p:clrMapOvr>
    <a:masterClrMapping/>
  </p:clrMapOvr>
  <p:timing>
    <p:tnLst>
      <p:par>
        <p:cTn id="1" dur="indefinite" restart="never" nodeType="tmRoot"/>
      </p:par>
    </p:tnLst>
  </p:timing>
</p:sld>
</file>

<file path=ppt/theme/theme1.xml><?xml version="1.0" encoding="utf-8"?>
<a:theme xmlns:a="http://schemas.openxmlformats.org/drawingml/2006/main" name="DiapoCours">
  <a:themeElements>
    <a:clrScheme name="Electrique">
      <a:dk1>
        <a:sysClr val="windowText" lastClr="000000"/>
      </a:dk1>
      <a:lt1>
        <a:sysClr val="window" lastClr="FFFFFF"/>
      </a:lt1>
      <a:dk2>
        <a:srgbClr val="063C64"/>
      </a:dk2>
      <a:lt2>
        <a:srgbClr val="B4DCFA"/>
      </a:lt2>
      <a:accent1>
        <a:srgbClr val="9EE0F7"/>
      </a:accent1>
      <a:accent2>
        <a:srgbClr val="5ECCF3"/>
      </a:accent2>
      <a:accent3>
        <a:srgbClr val="A7EA52"/>
      </a:accent3>
      <a:accent4>
        <a:srgbClr val="5DCEAF"/>
      </a:accent4>
      <a:accent5>
        <a:srgbClr val="FFFF00"/>
      </a:accent5>
      <a:accent6>
        <a:srgbClr val="9DE1CE"/>
      </a:accent6>
      <a:hlink>
        <a:srgbClr val="56C7AA"/>
      </a:hlink>
      <a:folHlink>
        <a:srgbClr val="59A8D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DiapoCours" id="{A4BEB2E0-E094-4310-8BF7-9D017F35A32F}" vid="{28911098-B907-4220-931B-20E213A6AAD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DiapoCours</Template>
  <TotalTime>1898</TotalTime>
  <Words>3302</Words>
  <Application>Microsoft Office PowerPoint</Application>
  <PresentationFormat>Grand écran</PresentationFormat>
  <Paragraphs>480</Paragraphs>
  <Slides>62</Slides>
  <Notes>3</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62</vt:i4>
      </vt:variant>
    </vt:vector>
  </HeadingPairs>
  <TitlesOfParts>
    <vt:vector size="69" baseType="lpstr">
      <vt:lpstr>Arial</vt:lpstr>
      <vt:lpstr>Calibri</vt:lpstr>
      <vt:lpstr>Cambria Math</vt:lpstr>
      <vt:lpstr>Century Schoolbook</vt:lpstr>
      <vt:lpstr>Times New Roman</vt:lpstr>
      <vt:lpstr>Wingdings 2</vt:lpstr>
      <vt:lpstr>DiapoCours</vt:lpstr>
      <vt:lpstr>Lois de l’électricité</vt:lpstr>
      <vt:lpstr>Généralité sur les circuits électriques</vt:lpstr>
      <vt:lpstr>Généralité sur les circuits électriques</vt:lpstr>
      <vt:lpstr>Généralité sur les circuits électriques</vt:lpstr>
      <vt:lpstr>Généralité sur les circuits électriques</vt:lpstr>
      <vt:lpstr>Généralité sur les circuits électriques</vt:lpstr>
      <vt:lpstr>Présentation PowerPoint</vt:lpstr>
      <vt:lpstr>Généralité sur les circuits électriques</vt:lpstr>
      <vt:lpstr>Notion de nœud, branche et maille</vt:lpstr>
      <vt:lpstr>Notion de nœud, branche et maille</vt:lpstr>
      <vt:lpstr>Notion de nœud, branche et maille</vt:lpstr>
      <vt:lpstr>Notion des nœuds, branches et mailles</vt:lpstr>
      <vt:lpstr>Notion de nœud, branche et maille</vt:lpstr>
      <vt:lpstr>Notion de nœud, branche et maille</vt:lpstr>
      <vt:lpstr>Etude thermique d’un circuit électrique</vt:lpstr>
      <vt:lpstr>Etude thermique d’un circuit électrique</vt:lpstr>
      <vt:lpstr>Etude thermique d’un circuit électrique</vt:lpstr>
      <vt:lpstr>Etude thermique d’un circuit électrique</vt:lpstr>
      <vt:lpstr>Etude thermique d’un circuit électrique</vt:lpstr>
      <vt:lpstr>Etude thermique d’un circuit électrique</vt:lpstr>
      <vt:lpstr>Les résistances</vt:lpstr>
      <vt:lpstr>Les résistances</vt:lpstr>
      <vt:lpstr>Etude thermique d’un circuit électrique</vt:lpstr>
      <vt:lpstr>La loi d’Ohm</vt:lpstr>
      <vt:lpstr>Association de résistances</vt:lpstr>
      <vt:lpstr>Association de résistances</vt:lpstr>
      <vt:lpstr>Le pont diviseur de tension</vt:lpstr>
      <vt:lpstr>Le pont diviseur de tension</vt:lpstr>
      <vt:lpstr>Le pont diviseur de tension</vt:lpstr>
      <vt:lpstr>Le pont diviseur de tension</vt:lpstr>
      <vt:lpstr>déterminer la valeur de sa résistance.</vt:lpstr>
      <vt:lpstr>déterminer la valeur de sa résistance.</vt:lpstr>
      <vt:lpstr>déterminer la valeur de sa résistance.</vt:lpstr>
      <vt:lpstr>Déterminer la valeur de sa résistance.</vt:lpstr>
      <vt:lpstr>Les composants électriques</vt:lpstr>
      <vt:lpstr>La résistance </vt:lpstr>
      <vt:lpstr>Quelques résistances particulières: </vt:lpstr>
      <vt:lpstr>La diode </vt:lpstr>
      <vt:lpstr>La diode </vt:lpstr>
      <vt:lpstr>La diode </vt:lpstr>
      <vt:lpstr>La diode </vt:lpstr>
      <vt:lpstr>Le condensateur</vt:lpstr>
      <vt:lpstr>Le condensateur</vt:lpstr>
      <vt:lpstr>Le condensateur</vt:lpstr>
      <vt:lpstr>Le condensateur</vt:lpstr>
      <vt:lpstr>Le condensateur</vt:lpstr>
      <vt:lpstr>La bobine </vt:lpstr>
      <vt:lpstr>La bobine </vt:lpstr>
      <vt:lpstr>La bobine </vt:lpstr>
      <vt:lpstr>La bobine </vt:lpstr>
      <vt:lpstr>La bobine </vt:lpstr>
      <vt:lpstr>La bobine </vt:lpstr>
      <vt:lpstr>La bobine </vt:lpstr>
      <vt:lpstr>Le transistor </vt:lpstr>
      <vt:lpstr>Le transistor </vt:lpstr>
      <vt:lpstr>Le transistor </vt:lpstr>
      <vt:lpstr>Le transistor </vt:lpstr>
      <vt:lpstr>Le transistor </vt:lpstr>
      <vt:lpstr>Le transistor </vt:lpstr>
      <vt:lpstr>Le transistor </vt:lpstr>
      <vt:lpstr>Le transistor </vt:lpstr>
      <vt:lpstr>Le transistor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Pablo</dc:creator>
  <cp:lastModifiedBy>Stef rou</cp:lastModifiedBy>
  <cp:revision>75</cp:revision>
  <dcterms:created xsi:type="dcterms:W3CDTF">2018-09-17T11:23:13Z</dcterms:created>
  <dcterms:modified xsi:type="dcterms:W3CDTF">2020-10-31T14:28:23Z</dcterms:modified>
</cp:coreProperties>
</file>